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30"/>
  </p:notesMasterIdLst>
  <p:handoutMasterIdLst>
    <p:handoutMasterId r:id="rId41"/>
  </p:handoutMasterIdLst>
  <p:sldIdLst>
    <p:sldId id="355" r:id="rId4"/>
    <p:sldId id="341" r:id="rId5"/>
    <p:sldId id="312" r:id="rId6"/>
    <p:sldId id="356" r:id="rId7"/>
    <p:sldId id="313" r:id="rId8"/>
    <p:sldId id="314" r:id="rId9"/>
    <p:sldId id="315" r:id="rId10"/>
    <p:sldId id="316" r:id="rId11"/>
    <p:sldId id="317" r:id="rId12"/>
    <p:sldId id="318" r:id="rId13"/>
    <p:sldId id="386" r:id="rId14"/>
    <p:sldId id="387" r:id="rId15"/>
    <p:sldId id="320" r:id="rId16"/>
    <p:sldId id="321" r:id="rId17"/>
    <p:sldId id="327" r:id="rId18"/>
    <p:sldId id="328" r:id="rId19"/>
    <p:sldId id="357" r:id="rId20"/>
    <p:sldId id="324" r:id="rId21"/>
    <p:sldId id="325" r:id="rId22"/>
    <p:sldId id="326" r:id="rId23"/>
    <p:sldId id="329" r:id="rId24"/>
    <p:sldId id="331" r:id="rId25"/>
    <p:sldId id="332" r:id="rId26"/>
    <p:sldId id="333" r:id="rId27"/>
    <p:sldId id="358" r:id="rId28"/>
    <p:sldId id="359" r:id="rId29"/>
    <p:sldId id="409" r:id="rId31"/>
    <p:sldId id="404" r:id="rId32"/>
    <p:sldId id="410" r:id="rId33"/>
    <p:sldId id="411" r:id="rId34"/>
    <p:sldId id="412" r:id="rId35"/>
    <p:sldId id="413" r:id="rId36"/>
    <p:sldId id="414" r:id="rId37"/>
    <p:sldId id="415" r:id="rId38"/>
    <p:sldId id="338" r:id="rId39"/>
    <p:sldId id="339" r:id="rId40"/>
  </p:sldIdLst>
  <p:sldSz cx="7559675" cy="1069149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79EC"/>
    <a:srgbClr val="555B71"/>
    <a:srgbClr val="1EC34B"/>
    <a:srgbClr val="22CF53"/>
    <a:srgbClr val="555C72"/>
    <a:srgbClr val="F5F5F5"/>
    <a:srgbClr val="F77D55"/>
    <a:srgbClr val="F68D36"/>
    <a:srgbClr val="03CCCE"/>
    <a:srgbClr val="F25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9896" autoAdjust="0"/>
  </p:normalViewPr>
  <p:slideViewPr>
    <p:cSldViewPr>
      <p:cViewPr>
        <p:scale>
          <a:sx n="77" d="100"/>
          <a:sy n="77" d="100"/>
        </p:scale>
        <p:origin x="-3114" y="-276"/>
      </p:cViewPr>
      <p:guideLst>
        <p:guide orient="horz" pos="3311"/>
        <p:guide pos="23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handoutMaster" Target="handoutMasters/handoutMaster1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5C075-5735-4A15-B26C-769BA778F0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16727" y="685800"/>
            <a:ext cx="242454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CE0C9-D89C-4CD8-8546-F66C4964A5A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CE0C9-D89C-4CD8-8546-F66C4964A5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CE0C9-D89C-4CD8-8546-F66C4964A5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CE0C9-D89C-4CD8-8546-F66C4964A5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CE0C9-D89C-4CD8-8546-F66C4964A5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CE0C9-D89C-4CD8-8546-F66C4964A5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CE0C9-D89C-4CD8-8546-F66C4964A5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CE0C9-D89C-4CD8-8546-F66C4964A5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CE0C9-D89C-4CD8-8546-F66C4964A5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000" y="428176"/>
            <a:ext cx="6804000" cy="1782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78000" y="2494801"/>
            <a:ext cx="6804000" cy="7056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78000" y="9909901"/>
            <a:ext cx="1764000" cy="569250"/>
          </a:xfrm>
          <a:prstGeom prst="rect">
            <a:avLst/>
          </a:prstGeom>
        </p:spPr>
        <p:txBody>
          <a:bodyPr/>
          <a:lstStyle/>
          <a:p>
            <a:fld id="{BECF0E4F-A6CB-4474-B57E-BD74274A31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83000" y="9909901"/>
            <a:ext cx="2394000" cy="5692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418000" y="9909901"/>
            <a:ext cx="1764000" cy="569250"/>
          </a:xfrm>
          <a:prstGeom prst="rect">
            <a:avLst/>
          </a:prstGeom>
        </p:spPr>
        <p:txBody>
          <a:bodyPr/>
          <a:lstStyle/>
          <a:p>
            <a:fld id="{DB153927-7C1E-48C3-AAFE-B5148D0B58D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2" descr="C:\Users\Administrator.PC-20130918MYSX\Desktop\{]}K(939(NLD}7%86Y)@G1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0" y="1931396"/>
            <a:ext cx="7560000" cy="884417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矩形 7"/>
          <p:cNvSpPr/>
          <p:nvPr userDrawn="1"/>
        </p:nvSpPr>
        <p:spPr>
          <a:xfrm>
            <a:off x="11858" y="966703"/>
            <a:ext cx="7548142" cy="980851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zh-CN" altLang="en-US" sz="1985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110749" y="571726"/>
            <a:ext cx="1275751" cy="121621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83500" y="571726"/>
            <a:ext cx="3701251" cy="121621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78000" y="9909901"/>
            <a:ext cx="1764000" cy="569250"/>
          </a:xfrm>
          <a:prstGeom prst="rect">
            <a:avLst/>
          </a:prstGeom>
        </p:spPr>
        <p:txBody>
          <a:bodyPr/>
          <a:lstStyle/>
          <a:p>
            <a:fld id="{BECF0E4F-A6CB-4474-B57E-BD74274A31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83000" y="9909901"/>
            <a:ext cx="2394000" cy="5692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418000" y="9909901"/>
            <a:ext cx="1764000" cy="569250"/>
          </a:xfrm>
          <a:prstGeom prst="rect">
            <a:avLst/>
          </a:prstGeom>
        </p:spPr>
        <p:txBody>
          <a:bodyPr/>
          <a:lstStyle/>
          <a:p>
            <a:fld id="{DB153927-7C1E-48C3-AAFE-B5148D0B58D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2" descr="C:\Users\Administrator.PC-20130918MYSX\Desktop\{]}K(939(NLD}7%86Y)@G1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0" y="1931396"/>
            <a:ext cx="7560000" cy="884417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矩形 7"/>
          <p:cNvSpPr/>
          <p:nvPr userDrawn="1"/>
        </p:nvSpPr>
        <p:spPr>
          <a:xfrm>
            <a:off x="11858" y="966703"/>
            <a:ext cx="7548142" cy="980851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zh-CN" altLang="en-US" sz="1985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415362" y="4035082"/>
            <a:ext cx="6728952" cy="140178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335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415362" y="5559577"/>
            <a:ext cx="6728952" cy="1482566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49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283210" indent="0" algn="ctr">
              <a:buNone/>
              <a:defRPr sz="1240"/>
            </a:lvl2pPr>
            <a:lvl3pPr marL="567055" indent="0" algn="ctr">
              <a:buNone/>
              <a:defRPr sz="1115"/>
            </a:lvl3pPr>
            <a:lvl4pPr marL="850265" indent="0" algn="ctr">
              <a:buNone/>
              <a:defRPr sz="990"/>
            </a:lvl4pPr>
            <a:lvl5pPr marL="1134110" indent="0" algn="ctr">
              <a:buNone/>
              <a:defRPr sz="990"/>
            </a:lvl5pPr>
            <a:lvl6pPr marL="1417320" indent="0" algn="ctr">
              <a:buNone/>
              <a:defRPr sz="990"/>
            </a:lvl6pPr>
            <a:lvl7pPr marL="1701165" indent="0" algn="ctr">
              <a:buNone/>
              <a:defRPr sz="990"/>
            </a:lvl7pPr>
            <a:lvl8pPr marL="1984375" indent="0" algn="ctr">
              <a:buNone/>
              <a:defRPr sz="990"/>
            </a:lvl8pPr>
            <a:lvl9pPr marL="2268220" indent="0" algn="ctr">
              <a:buNone/>
              <a:defRPr sz="99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15362" y="673480"/>
            <a:ext cx="6728952" cy="101022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73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思源黑体 CN" panose="020B0800000000000000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15362" y="2020440"/>
            <a:ext cx="6728952" cy="7859379"/>
          </a:xfrm>
        </p:spPr>
        <p:txBody>
          <a:bodyPr vert="horz" lIns="101600" tIns="0" rIns="82550" bIns="0" rtlCol="0">
            <a:noAutofit/>
          </a:bodyPr>
          <a:lstStyle>
            <a:lvl1pPr marL="141605" marR="0" lvl="0" indent="-14160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9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思源黑体 CN" panose="020B0800000000000000" charset="-122"/>
                <a:cs typeface="+mn-cs"/>
                <a:sym typeface="+mn-ea"/>
              </a:defRPr>
            </a:lvl1pPr>
            <a:lvl2pPr marL="425450" marR="0" lvl="1" indent="-14160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9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思源黑体 CN" panose="020B0800000000000000" charset="-122"/>
                <a:cs typeface="+mn-cs"/>
                <a:sym typeface="+mn-ea"/>
              </a:defRPr>
            </a:lvl2pPr>
            <a:lvl3pPr marL="708660" marR="0" lvl="2" indent="-14160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9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思源黑体 CN" panose="020B0800000000000000" charset="-122"/>
                <a:cs typeface="+mn-cs"/>
                <a:sym typeface="+mn-ea"/>
              </a:defRPr>
            </a:lvl3pPr>
            <a:lvl4pPr marL="992505" marR="0" lvl="3" indent="-14160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9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思源黑体 CN" panose="020B0800000000000000" charset="-122"/>
                <a:cs typeface="+mn-cs"/>
                <a:sym typeface="+mn-ea"/>
              </a:defRPr>
            </a:lvl4pPr>
            <a:lvl5pPr marL="1275715" marR="0" lvl="4" indent="-14160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9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思源黑体 CN" panose="020B0800000000000000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15391" y="5937740"/>
            <a:ext cx="6728952" cy="974122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23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15388" y="7033618"/>
            <a:ext cx="6728952" cy="1680559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99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思源黑体 CN" panose="020B0800000000000000" charset="-122"/>
                <a:cs typeface="+mn-cs"/>
                <a:sym typeface="+mn-ea"/>
              </a:defRPr>
            </a:lvl1pPr>
            <a:lvl2pPr marL="2832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55" indent="0">
              <a:buNone/>
              <a:defRPr sz="1115">
                <a:solidFill>
                  <a:schemeClr val="tx1">
                    <a:tint val="75000"/>
                  </a:schemeClr>
                </a:solidFill>
              </a:defRPr>
            </a:lvl3pPr>
            <a:lvl4pPr marL="850265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4pPr>
            <a:lvl5pPr marL="113411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5pPr>
            <a:lvl6pPr marL="141732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6pPr>
            <a:lvl7pPr marL="1701165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7pPr>
            <a:lvl8pPr marL="1984375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8pPr>
            <a:lvl9pPr marL="226822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15362" y="673480"/>
            <a:ext cx="6728952" cy="101022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73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思源黑体 CN" panose="020B0800000000000000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15391" y="2020440"/>
            <a:ext cx="3275885" cy="7857267"/>
          </a:xfrm>
        </p:spPr>
        <p:txBody>
          <a:bodyPr vert="horz" lIns="101600" tIns="0" rIns="82550" bIns="0" rtlCol="0">
            <a:noAutofit/>
          </a:bodyPr>
          <a:lstStyle>
            <a:lvl1pPr marL="141605" marR="0" lvl="0" indent="-14160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9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思源黑体 CN" panose="020B0800000000000000" charset="-122"/>
                <a:cs typeface="+mn-cs"/>
                <a:sym typeface="+mn-ea"/>
              </a:defRPr>
            </a:lvl1pPr>
            <a:lvl2pPr marL="425450" marR="0" lvl="1" indent="-14160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9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思源黑体 CN" panose="020B0800000000000000" charset="-122"/>
                <a:cs typeface="+mn-cs"/>
                <a:sym typeface="+mn-ea"/>
              </a:defRPr>
            </a:lvl2pPr>
            <a:lvl3pPr marL="708660" marR="0" lvl="2" indent="-14160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9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思源黑体 CN" panose="020B0800000000000000" charset="-122"/>
                <a:cs typeface="+mn-cs"/>
                <a:sym typeface="+mn-ea"/>
              </a:defRPr>
            </a:lvl3pPr>
            <a:lvl4pPr marL="992505" marR="0" lvl="3" indent="-14160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9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思源黑体 CN" panose="020B0800000000000000" charset="-122"/>
                <a:cs typeface="+mn-cs"/>
                <a:sym typeface="+mn-ea"/>
              </a:defRPr>
            </a:lvl4pPr>
            <a:lvl5pPr marL="1275715" marR="0" lvl="4" indent="-14160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9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思源黑体 CN" panose="020B0800000000000000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868429" y="2020440"/>
            <a:ext cx="3275885" cy="7857267"/>
          </a:xfrm>
        </p:spPr>
        <p:txBody>
          <a:bodyPr>
            <a:noAutofit/>
          </a:bodyPr>
          <a:lstStyle>
            <a:lvl1pPr>
              <a:defRPr sz="9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9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9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9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9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15362" y="673480"/>
            <a:ext cx="6728952" cy="101022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73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思源黑体 CN" panose="020B0800000000000000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15391" y="2020440"/>
            <a:ext cx="3275885" cy="593977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24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283210" indent="0">
              <a:buNone/>
              <a:defRPr sz="1240" b="1"/>
            </a:lvl2pPr>
            <a:lvl3pPr marL="567055" indent="0">
              <a:buNone/>
              <a:defRPr sz="1115" b="1"/>
            </a:lvl3pPr>
            <a:lvl4pPr marL="850265" indent="0">
              <a:buNone/>
              <a:defRPr sz="990" b="1"/>
            </a:lvl4pPr>
            <a:lvl5pPr marL="1134110" indent="0">
              <a:buNone/>
              <a:defRPr sz="990" b="1"/>
            </a:lvl5pPr>
            <a:lvl6pPr marL="1417320" indent="0">
              <a:buNone/>
              <a:defRPr sz="990" b="1"/>
            </a:lvl6pPr>
            <a:lvl7pPr marL="1701165" indent="0">
              <a:buNone/>
              <a:defRPr sz="990" b="1"/>
            </a:lvl7pPr>
            <a:lvl8pPr marL="1984375" indent="0">
              <a:buNone/>
              <a:defRPr sz="990" b="1"/>
            </a:lvl8pPr>
            <a:lvl9pPr marL="2268220" indent="0">
              <a:buNone/>
              <a:defRPr sz="99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15388" y="2789085"/>
            <a:ext cx="3275859" cy="7096849"/>
          </a:xfrm>
        </p:spPr>
        <p:txBody>
          <a:bodyPr vert="horz" lIns="101600" tIns="0" rIns="82550" bIns="0" rtlCol="0">
            <a:noAutofit/>
          </a:bodyPr>
          <a:lstStyle>
            <a:lvl1pPr marL="141605" marR="0" lvl="0" indent="-14160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9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思源黑体 CN" panose="020B0800000000000000" charset="-122"/>
                <a:cs typeface="+mn-cs"/>
                <a:sym typeface="+mn-ea"/>
              </a:defRPr>
            </a:lvl1pPr>
            <a:lvl2pPr marL="425450" marR="0" lvl="1" indent="-14160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9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思源黑体 CN" panose="020B0800000000000000" charset="-122"/>
                <a:cs typeface="+mn-cs"/>
                <a:sym typeface="+mn-ea"/>
              </a:defRPr>
            </a:lvl2pPr>
            <a:lvl3pPr marL="708660" marR="0" lvl="2" indent="-14160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9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思源黑体 CN" panose="020B0800000000000000" charset="-122"/>
                <a:cs typeface="+mn-cs"/>
                <a:sym typeface="+mn-ea"/>
              </a:defRPr>
            </a:lvl3pPr>
            <a:lvl4pPr marL="992505" marR="0" lvl="3" indent="-14160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9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思源黑体 CN" panose="020B0800000000000000" charset="-122"/>
                <a:cs typeface="+mn-cs"/>
                <a:sym typeface="+mn-ea"/>
              </a:defRPr>
            </a:lvl4pPr>
            <a:lvl5pPr marL="1275715" marR="0" lvl="4" indent="-14160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9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思源黑体 CN" panose="020B0800000000000000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3866490" y="2020440"/>
            <a:ext cx="3275885" cy="593977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24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思源黑体 CN" panose="020B0800000000000000" charset="-122"/>
                <a:cs typeface="+mn-cs"/>
                <a:sym typeface="+mn-ea"/>
              </a:defRPr>
            </a:lvl1pPr>
            <a:lvl2pPr marL="283210" indent="0">
              <a:buNone/>
              <a:defRPr sz="1240" b="1"/>
            </a:lvl2pPr>
            <a:lvl3pPr marL="567055" indent="0">
              <a:buNone/>
              <a:defRPr sz="1115" b="1"/>
            </a:lvl3pPr>
            <a:lvl4pPr marL="850265" indent="0">
              <a:buNone/>
              <a:defRPr sz="990" b="1"/>
            </a:lvl4pPr>
            <a:lvl5pPr marL="1134110" indent="0">
              <a:buNone/>
              <a:defRPr sz="990" b="1"/>
            </a:lvl5pPr>
            <a:lvl6pPr marL="1417320" indent="0">
              <a:buNone/>
              <a:defRPr sz="990" b="1"/>
            </a:lvl6pPr>
            <a:lvl7pPr marL="1701165" indent="0">
              <a:buNone/>
              <a:defRPr sz="990" b="1"/>
            </a:lvl7pPr>
            <a:lvl8pPr marL="1984375" indent="0">
              <a:buNone/>
              <a:defRPr sz="990" b="1"/>
            </a:lvl8pPr>
            <a:lvl9pPr marL="2268220" indent="0">
              <a:buNone/>
              <a:defRPr sz="99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3866490" y="2789085"/>
            <a:ext cx="3275885" cy="7096849"/>
          </a:xfrm>
        </p:spPr>
        <p:txBody>
          <a:bodyPr vert="horz" lIns="101600" tIns="0" rIns="82550" bIns="0" rtlCol="0">
            <a:noAutofit/>
          </a:bodyPr>
          <a:lstStyle>
            <a:lvl1pPr marL="141605" marR="0" lvl="0" indent="-14160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9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思源黑体 CN" panose="020B0800000000000000" charset="-122"/>
                <a:cs typeface="+mn-cs"/>
                <a:sym typeface="+mn-ea"/>
              </a:defRPr>
            </a:lvl1pPr>
            <a:lvl2pPr marL="425450" marR="0" lvl="1" indent="-14160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9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思源黑体 CN" panose="020B0800000000000000" charset="-122"/>
                <a:cs typeface="+mn-cs"/>
                <a:sym typeface="+mn-ea"/>
              </a:defRPr>
            </a:lvl2pPr>
            <a:lvl3pPr marL="708660" marR="0" lvl="2" indent="-14160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9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思源黑体 CN" panose="020B0800000000000000" charset="-122"/>
                <a:cs typeface="+mn-cs"/>
                <a:sym typeface="+mn-ea"/>
              </a:defRPr>
            </a:lvl3pPr>
            <a:lvl4pPr marL="992505" marR="0" lvl="3" indent="-14160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9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思源黑体 CN" panose="020B0800000000000000" charset="-122"/>
                <a:cs typeface="+mn-cs"/>
                <a:sym typeface="+mn-ea"/>
              </a:defRPr>
            </a:lvl4pPr>
            <a:lvl5pPr marL="1275715" marR="0" lvl="4" indent="-14160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9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思源黑体 CN" panose="020B0800000000000000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73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思源黑体 CN" panose="020B0800000000000000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000" y="428176"/>
            <a:ext cx="6804000" cy="1782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8000" y="2494801"/>
            <a:ext cx="6804000" cy="7056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78000" y="9909901"/>
            <a:ext cx="1764000" cy="569250"/>
          </a:xfrm>
          <a:prstGeom prst="rect">
            <a:avLst/>
          </a:prstGeom>
        </p:spPr>
        <p:txBody>
          <a:bodyPr/>
          <a:lstStyle/>
          <a:p>
            <a:fld id="{BECF0E4F-A6CB-4474-B57E-BD74274A31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83000" y="9909901"/>
            <a:ext cx="2394000" cy="5692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418000" y="9909901"/>
            <a:ext cx="1764000" cy="569250"/>
          </a:xfrm>
          <a:prstGeom prst="rect">
            <a:avLst/>
          </a:prstGeom>
        </p:spPr>
        <p:txBody>
          <a:bodyPr/>
          <a:lstStyle/>
          <a:p>
            <a:fld id="{DB153927-7C1E-48C3-AAFE-B5148D0B58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15391" y="2020440"/>
            <a:ext cx="3275885" cy="785726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99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25450" marR="0" lvl="1" indent="-14160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9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708660" marR="0" lvl="2" indent="-14160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9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992505" marR="0" lvl="3" indent="-14160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9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275715" marR="0" lvl="4" indent="-14160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9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3868458" y="2020440"/>
            <a:ext cx="3275885" cy="7857267"/>
          </a:xfrm>
        </p:spPr>
        <p:txBody>
          <a:bodyPr vert="horz" lIns="101600" tIns="0" rIns="82550" bIns="0" rtlCol="0">
            <a:normAutofit/>
          </a:bodyPr>
          <a:lstStyle>
            <a:lvl1pPr marL="141605" marR="0" lvl="0" indent="-14160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9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思源黑体 CN" panose="020B0800000000000000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6554654" y="1484942"/>
            <a:ext cx="589660" cy="8401206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49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思源黑体 CN" panose="020B0800000000000000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415388" y="1484930"/>
            <a:ext cx="6093935" cy="8401206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15391" y="1484942"/>
            <a:ext cx="6728952" cy="785726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15362" y="4035082"/>
            <a:ext cx="6728952" cy="1401785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3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思源黑体 CN" panose="020B0800000000000000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7188" y="6870600"/>
            <a:ext cx="6426000" cy="2123550"/>
          </a:xfrm>
          <a:prstGeom prst="rect">
            <a:avLst/>
          </a:prstGeom>
        </p:spPr>
        <p:txBody>
          <a:bodyPr anchor="t"/>
          <a:lstStyle>
            <a:lvl1pPr algn="l">
              <a:defRPr sz="441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7188" y="4531726"/>
            <a:ext cx="6426000" cy="23388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419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774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511935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4pPr>
            <a:lvl5pPr marL="2016125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6pPr>
            <a:lvl7pPr marL="3023870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7pPr>
            <a:lvl8pPr marL="3528060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8pPr>
            <a:lvl9pPr marL="4032250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78000" y="9909901"/>
            <a:ext cx="1764000" cy="569250"/>
          </a:xfrm>
          <a:prstGeom prst="rect">
            <a:avLst/>
          </a:prstGeom>
        </p:spPr>
        <p:txBody>
          <a:bodyPr/>
          <a:lstStyle/>
          <a:p>
            <a:fld id="{BECF0E4F-A6CB-4474-B57E-BD74274A31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83000" y="9909901"/>
            <a:ext cx="2394000" cy="5692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418000" y="9909901"/>
            <a:ext cx="1764000" cy="569250"/>
          </a:xfrm>
          <a:prstGeom prst="rect">
            <a:avLst/>
          </a:prstGeom>
        </p:spPr>
        <p:txBody>
          <a:bodyPr/>
          <a:lstStyle/>
          <a:p>
            <a:fld id="{DB153927-7C1E-48C3-AAFE-B5148D0B58D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2" descr="C:\Users\Administrator.PC-20130918MYSX\Desktop\{]}K(939(NLD}7%86Y)@G1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0" y="1931396"/>
            <a:ext cx="7560000" cy="884417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矩形 7"/>
          <p:cNvSpPr/>
          <p:nvPr userDrawn="1"/>
        </p:nvSpPr>
        <p:spPr>
          <a:xfrm>
            <a:off x="11858" y="966703"/>
            <a:ext cx="7548142" cy="980851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zh-CN" altLang="en-US" sz="1985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000" y="428176"/>
            <a:ext cx="6804000" cy="1782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83500" y="3326400"/>
            <a:ext cx="2488500" cy="9407476"/>
          </a:xfrm>
          <a:prstGeom prst="rect">
            <a:avLst/>
          </a:prstGeom>
        </p:spPr>
        <p:txBody>
          <a:bodyPr/>
          <a:lstStyle>
            <a:lvl1pPr>
              <a:defRPr sz="3085"/>
            </a:lvl1pPr>
            <a:lvl2pPr>
              <a:defRPr sz="2645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898000" y="3326400"/>
            <a:ext cx="2488500" cy="9407476"/>
          </a:xfrm>
          <a:prstGeom prst="rect">
            <a:avLst/>
          </a:prstGeom>
        </p:spPr>
        <p:txBody>
          <a:bodyPr/>
          <a:lstStyle>
            <a:lvl1pPr>
              <a:defRPr sz="3085"/>
            </a:lvl1pPr>
            <a:lvl2pPr>
              <a:defRPr sz="2645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78000" y="9909901"/>
            <a:ext cx="1764000" cy="569250"/>
          </a:xfrm>
          <a:prstGeom prst="rect">
            <a:avLst/>
          </a:prstGeom>
        </p:spPr>
        <p:txBody>
          <a:bodyPr/>
          <a:lstStyle/>
          <a:p>
            <a:fld id="{BECF0E4F-A6CB-4474-B57E-BD74274A31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583000" y="9909901"/>
            <a:ext cx="2394000" cy="5692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5418000" y="9909901"/>
            <a:ext cx="1764000" cy="569250"/>
          </a:xfrm>
          <a:prstGeom prst="rect">
            <a:avLst/>
          </a:prstGeom>
        </p:spPr>
        <p:txBody>
          <a:bodyPr/>
          <a:lstStyle/>
          <a:p>
            <a:fld id="{DB153927-7C1E-48C3-AAFE-B5148D0B58D9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Picture 2" descr="C:\Users\Administrator.PC-20130918MYSX\Desktop\{]}K(939(NLD}7%86Y)@G1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0" y="1931396"/>
            <a:ext cx="7560000" cy="884417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9" name="矩形 8"/>
          <p:cNvSpPr/>
          <p:nvPr userDrawn="1"/>
        </p:nvSpPr>
        <p:spPr>
          <a:xfrm>
            <a:off x="11858" y="966703"/>
            <a:ext cx="7548142" cy="980851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zh-CN" altLang="en-US" sz="1985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000" y="428176"/>
            <a:ext cx="6804000" cy="178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78000" y="2393325"/>
            <a:ext cx="3340313" cy="9974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20315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2250" indent="0">
              <a:buNone/>
              <a:defRPr sz="176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78000" y="3390750"/>
            <a:ext cx="3340313" cy="6160276"/>
          </a:xfrm>
          <a:prstGeom prst="rect">
            <a:avLst/>
          </a:prstGeom>
        </p:spPr>
        <p:txBody>
          <a:bodyPr/>
          <a:lstStyle>
            <a:lvl1pPr>
              <a:defRPr sz="2645"/>
            </a:lvl1pPr>
            <a:lvl2pPr>
              <a:defRPr sz="2205"/>
            </a:lvl2pPr>
            <a:lvl3pPr>
              <a:defRPr sz="1985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840375" y="2393325"/>
            <a:ext cx="3341625" cy="9974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20315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2250" indent="0">
              <a:buNone/>
              <a:defRPr sz="176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840375" y="3390750"/>
            <a:ext cx="3341625" cy="6160276"/>
          </a:xfrm>
          <a:prstGeom prst="rect">
            <a:avLst/>
          </a:prstGeom>
        </p:spPr>
        <p:txBody>
          <a:bodyPr/>
          <a:lstStyle>
            <a:lvl1pPr>
              <a:defRPr sz="2645"/>
            </a:lvl1pPr>
            <a:lvl2pPr>
              <a:defRPr sz="2205"/>
            </a:lvl2pPr>
            <a:lvl3pPr>
              <a:defRPr sz="1985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378000" y="9909901"/>
            <a:ext cx="1764000" cy="569250"/>
          </a:xfrm>
          <a:prstGeom prst="rect">
            <a:avLst/>
          </a:prstGeom>
        </p:spPr>
        <p:txBody>
          <a:bodyPr/>
          <a:lstStyle/>
          <a:p>
            <a:fld id="{BECF0E4F-A6CB-4474-B57E-BD74274A31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2583000" y="9909901"/>
            <a:ext cx="2394000" cy="5692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5418000" y="9909901"/>
            <a:ext cx="1764000" cy="569250"/>
          </a:xfrm>
          <a:prstGeom prst="rect">
            <a:avLst/>
          </a:prstGeom>
        </p:spPr>
        <p:txBody>
          <a:bodyPr/>
          <a:lstStyle/>
          <a:p>
            <a:fld id="{DB153927-7C1E-48C3-AAFE-B5148D0B58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000" y="428176"/>
            <a:ext cx="6804000" cy="1782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378000" y="9909901"/>
            <a:ext cx="1764000" cy="569250"/>
          </a:xfrm>
          <a:prstGeom prst="rect">
            <a:avLst/>
          </a:prstGeom>
        </p:spPr>
        <p:txBody>
          <a:bodyPr/>
          <a:lstStyle/>
          <a:p>
            <a:fld id="{BECF0E4F-A6CB-4474-B57E-BD74274A31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3000" y="9909901"/>
            <a:ext cx="2394000" cy="5692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418000" y="9909901"/>
            <a:ext cx="1764000" cy="569250"/>
          </a:xfrm>
          <a:prstGeom prst="rect">
            <a:avLst/>
          </a:prstGeom>
        </p:spPr>
        <p:txBody>
          <a:bodyPr/>
          <a:lstStyle/>
          <a:p>
            <a:fld id="{DB153927-7C1E-48C3-AAFE-B5148D0B58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378000" y="9909901"/>
            <a:ext cx="1764000" cy="569250"/>
          </a:xfrm>
          <a:prstGeom prst="rect">
            <a:avLst/>
          </a:prstGeom>
        </p:spPr>
        <p:txBody>
          <a:bodyPr/>
          <a:lstStyle/>
          <a:p>
            <a:fld id="{BECF0E4F-A6CB-4474-B57E-BD74274A31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583000" y="9909901"/>
            <a:ext cx="2394000" cy="5692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418000" y="9909901"/>
            <a:ext cx="1764000" cy="569250"/>
          </a:xfrm>
          <a:prstGeom prst="rect">
            <a:avLst/>
          </a:prstGeom>
        </p:spPr>
        <p:txBody>
          <a:bodyPr/>
          <a:lstStyle/>
          <a:p>
            <a:fld id="{DB153927-7C1E-48C3-AAFE-B5148D0B58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000" y="425700"/>
            <a:ext cx="2487188" cy="1811700"/>
          </a:xfrm>
          <a:prstGeom prst="rect">
            <a:avLst/>
          </a:prstGeo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55749" y="425700"/>
            <a:ext cx="4226251" cy="9125326"/>
          </a:xfrm>
          <a:prstGeom prst="rect">
            <a:avLst/>
          </a:prstGeom>
        </p:spPr>
        <p:txBody>
          <a:bodyPr/>
          <a:lstStyle>
            <a:lvl1pPr>
              <a:defRPr sz="3530"/>
            </a:lvl1pPr>
            <a:lvl2pPr>
              <a:defRPr sz="3085"/>
            </a:lvl2pPr>
            <a:lvl3pPr>
              <a:defRPr sz="2645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78000" y="2237400"/>
            <a:ext cx="2487188" cy="73136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5"/>
            </a:lvl1pPr>
            <a:lvl2pPr marL="504190" indent="0">
              <a:buNone/>
              <a:defRPr sz="1325"/>
            </a:lvl2pPr>
            <a:lvl3pPr marL="1007745" indent="0">
              <a:buNone/>
              <a:defRPr sz="1100"/>
            </a:lvl3pPr>
            <a:lvl4pPr marL="1511935" indent="0">
              <a:buNone/>
              <a:defRPr sz="990"/>
            </a:lvl4pPr>
            <a:lvl5pPr marL="2016125" indent="0">
              <a:buNone/>
              <a:defRPr sz="990"/>
            </a:lvl5pPr>
            <a:lvl6pPr marL="2520315" indent="0">
              <a:buNone/>
              <a:defRPr sz="990"/>
            </a:lvl6pPr>
            <a:lvl7pPr marL="3023870" indent="0">
              <a:buNone/>
              <a:defRPr sz="990"/>
            </a:lvl7pPr>
            <a:lvl8pPr marL="3528060" indent="0">
              <a:buNone/>
              <a:defRPr sz="990"/>
            </a:lvl8pPr>
            <a:lvl9pPr marL="4032250" indent="0">
              <a:buNone/>
              <a:defRPr sz="9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78000" y="9909901"/>
            <a:ext cx="1764000" cy="569250"/>
          </a:xfrm>
          <a:prstGeom prst="rect">
            <a:avLst/>
          </a:prstGeom>
        </p:spPr>
        <p:txBody>
          <a:bodyPr/>
          <a:lstStyle/>
          <a:p>
            <a:fld id="{BECF0E4F-A6CB-4474-B57E-BD74274A31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583000" y="9909901"/>
            <a:ext cx="2394000" cy="5692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5418000" y="9909901"/>
            <a:ext cx="1764000" cy="569250"/>
          </a:xfrm>
          <a:prstGeom prst="rect">
            <a:avLst/>
          </a:prstGeom>
        </p:spPr>
        <p:txBody>
          <a:bodyPr/>
          <a:lstStyle/>
          <a:p>
            <a:fld id="{DB153927-7C1E-48C3-AAFE-B5148D0B58D9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Picture 2" descr="C:\Users\Administrator.PC-20130918MYSX\Desktop\{]}K(939(NLD}7%86Y)@G1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0" y="1931396"/>
            <a:ext cx="7560000" cy="884417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9" name="矩形 8"/>
          <p:cNvSpPr/>
          <p:nvPr userDrawn="1"/>
        </p:nvSpPr>
        <p:spPr>
          <a:xfrm>
            <a:off x="11858" y="966703"/>
            <a:ext cx="7548142" cy="980851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zh-CN" altLang="en-US" sz="1985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1813" y="7484400"/>
            <a:ext cx="4536000" cy="883576"/>
          </a:xfrm>
          <a:prstGeom prst="rect">
            <a:avLst/>
          </a:prstGeo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481813" y="955350"/>
            <a:ext cx="4536000" cy="641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30"/>
            </a:lvl1pPr>
            <a:lvl2pPr marL="504190" indent="0">
              <a:buNone/>
              <a:defRPr sz="3085"/>
            </a:lvl2pPr>
            <a:lvl3pPr marL="1007745" indent="0">
              <a:buNone/>
              <a:defRPr sz="2645"/>
            </a:lvl3pPr>
            <a:lvl4pPr marL="1511935" indent="0">
              <a:buNone/>
              <a:defRPr sz="2205"/>
            </a:lvl4pPr>
            <a:lvl5pPr marL="2016125" indent="0">
              <a:buNone/>
              <a:defRPr sz="2205"/>
            </a:lvl5pPr>
            <a:lvl6pPr marL="2520315" indent="0">
              <a:buNone/>
              <a:defRPr sz="2205"/>
            </a:lvl6pPr>
            <a:lvl7pPr marL="3023870" indent="0">
              <a:buNone/>
              <a:defRPr sz="2205"/>
            </a:lvl7pPr>
            <a:lvl8pPr marL="3528060" indent="0">
              <a:buNone/>
              <a:defRPr sz="2205"/>
            </a:lvl8pPr>
            <a:lvl9pPr marL="4032250" indent="0">
              <a:buNone/>
              <a:defRPr sz="220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81813" y="8367976"/>
            <a:ext cx="4536000" cy="1254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5"/>
            </a:lvl1pPr>
            <a:lvl2pPr marL="504190" indent="0">
              <a:buNone/>
              <a:defRPr sz="1325"/>
            </a:lvl2pPr>
            <a:lvl3pPr marL="1007745" indent="0">
              <a:buNone/>
              <a:defRPr sz="1100"/>
            </a:lvl3pPr>
            <a:lvl4pPr marL="1511935" indent="0">
              <a:buNone/>
              <a:defRPr sz="990"/>
            </a:lvl4pPr>
            <a:lvl5pPr marL="2016125" indent="0">
              <a:buNone/>
              <a:defRPr sz="990"/>
            </a:lvl5pPr>
            <a:lvl6pPr marL="2520315" indent="0">
              <a:buNone/>
              <a:defRPr sz="990"/>
            </a:lvl6pPr>
            <a:lvl7pPr marL="3023870" indent="0">
              <a:buNone/>
              <a:defRPr sz="990"/>
            </a:lvl7pPr>
            <a:lvl8pPr marL="3528060" indent="0">
              <a:buNone/>
              <a:defRPr sz="990"/>
            </a:lvl8pPr>
            <a:lvl9pPr marL="4032250" indent="0">
              <a:buNone/>
              <a:defRPr sz="9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78000" y="9909901"/>
            <a:ext cx="1764000" cy="569250"/>
          </a:xfrm>
          <a:prstGeom prst="rect">
            <a:avLst/>
          </a:prstGeom>
        </p:spPr>
        <p:txBody>
          <a:bodyPr/>
          <a:lstStyle/>
          <a:p>
            <a:fld id="{BECF0E4F-A6CB-4474-B57E-BD74274A31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583000" y="9909901"/>
            <a:ext cx="2394000" cy="5692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5418000" y="9909901"/>
            <a:ext cx="1764000" cy="569250"/>
          </a:xfrm>
          <a:prstGeom prst="rect">
            <a:avLst/>
          </a:prstGeom>
        </p:spPr>
        <p:txBody>
          <a:bodyPr/>
          <a:lstStyle/>
          <a:p>
            <a:fld id="{DB153927-7C1E-48C3-AAFE-B5148D0B58D9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Picture 2" descr="C:\Users\Administrator.PC-20130918MYSX\Desktop\{]}K(939(NLD}7%86Y)@G1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0" y="1931396"/>
            <a:ext cx="7560000" cy="884417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9" name="矩形 8"/>
          <p:cNvSpPr/>
          <p:nvPr userDrawn="1"/>
        </p:nvSpPr>
        <p:spPr>
          <a:xfrm>
            <a:off x="11858" y="966703"/>
            <a:ext cx="7548142" cy="980851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zh-CN" altLang="en-US" sz="1985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820535" y="9643110"/>
            <a:ext cx="744855" cy="568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pic>
        <p:nvPicPr>
          <p:cNvPr id="1026" name="Picture 2" descr="C:\Users\Administrator\Desktop\背景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" y="0"/>
            <a:ext cx="7559675" cy="1069328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1007745" rtl="0" eaLnBrk="1" latinLnBrk="0" hangingPunct="1"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825" indent="-377825" algn="l" defTabSz="1007745" rtl="0" eaLnBrk="1" latinLnBrk="0" hangingPunct="1">
        <a:spcBef>
          <a:spcPct val="22000"/>
        </a:spcBef>
        <a:buFont typeface="Arial" panose="020B0604020202020204" pitchFamily="34" charset="0"/>
        <a:buChar char="•"/>
        <a:defRPr sz="3530" kern="12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314960" algn="l" defTabSz="1007745" rtl="0" eaLnBrk="1" latinLnBrk="0" hangingPunct="1">
        <a:spcBef>
          <a:spcPct val="22000"/>
        </a:spcBef>
        <a:buFont typeface="Arial" panose="020B0604020202020204" pitchFamily="34" charset="0"/>
        <a:buChar char="–"/>
        <a:defRPr sz="3085" kern="1200">
          <a:solidFill>
            <a:schemeClr val="tx1"/>
          </a:solidFill>
          <a:latin typeface="+mn-lt"/>
          <a:ea typeface="+mn-ea"/>
          <a:cs typeface="+mn-cs"/>
        </a:defRPr>
      </a:lvl2pPr>
      <a:lvl3pPr marL="1259840" indent="-252095" algn="l" defTabSz="1007745" rtl="0" eaLnBrk="1" latinLnBrk="0" hangingPunct="1">
        <a:spcBef>
          <a:spcPct val="2200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30" indent="-252095" algn="l" defTabSz="1007745" rtl="0" eaLnBrk="1" latinLnBrk="0" hangingPunct="1">
        <a:spcBef>
          <a:spcPct val="22000"/>
        </a:spcBef>
        <a:buFont typeface="Arial" panose="020B0604020202020204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20" indent="-252095" algn="l" defTabSz="1007745" rtl="0" eaLnBrk="1" latinLnBrk="0" hangingPunct="1">
        <a:spcBef>
          <a:spcPct val="22000"/>
        </a:spcBef>
        <a:buFont typeface="Arial" panose="020B0604020202020204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775" indent="-252095" algn="l" defTabSz="1007745" rtl="0" eaLnBrk="1" latinLnBrk="0" hangingPunct="1">
        <a:spcBef>
          <a:spcPct val="22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965" indent="-252095" algn="l" defTabSz="1007745" rtl="0" eaLnBrk="1" latinLnBrk="0" hangingPunct="1">
        <a:spcBef>
          <a:spcPct val="22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80155" indent="-252095" algn="l" defTabSz="1007745" rtl="0" eaLnBrk="1" latinLnBrk="0" hangingPunct="1">
        <a:spcBef>
          <a:spcPct val="22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10" indent="-252095" algn="l" defTabSz="1007745" rtl="0" eaLnBrk="1" latinLnBrk="0" hangingPunct="1">
        <a:spcBef>
          <a:spcPct val="22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774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387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06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25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15362" y="673480"/>
            <a:ext cx="6728952" cy="101022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15362" y="2020440"/>
            <a:ext cx="6728952" cy="785726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545486" y="9899272"/>
            <a:ext cx="1674141" cy="493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45">
                <a:solidFill>
                  <a:schemeClr val="tx1">
                    <a:tint val="75000"/>
                  </a:schemeClr>
                </a:solidFill>
                <a:ea typeface="思源黑体 CN" panose="020B08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2552134" y="9899272"/>
            <a:ext cx="2455406" cy="493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45">
                <a:solidFill>
                  <a:schemeClr val="tx1">
                    <a:tint val="75000"/>
                  </a:schemeClr>
                </a:solidFill>
                <a:ea typeface="思源黑体 CN" panose="020B08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5339020" y="9899272"/>
            <a:ext cx="1674141" cy="493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45">
                <a:solidFill>
                  <a:schemeClr val="tx1">
                    <a:tint val="75000"/>
                  </a:schemeClr>
                </a:solidFill>
                <a:ea typeface="思源黑体 CN" panose="020B08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15">
              <a:ea typeface="思源黑体 CN" panose="020B0800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567055" rtl="0" eaLnBrk="1" fontAlgn="auto" latinLnBrk="0" hangingPunct="1">
        <a:lnSpc>
          <a:spcPct val="100000"/>
        </a:lnSpc>
        <a:spcBef>
          <a:spcPct val="0"/>
        </a:spcBef>
        <a:buNone/>
        <a:defRPr sz="1735" b="1" u="none" strike="noStrike" kern="1200" cap="none" spc="200" normalizeH="0">
          <a:solidFill>
            <a:schemeClr val="tx1"/>
          </a:solidFill>
          <a:uFillTx/>
          <a:latin typeface="+mj-lt"/>
          <a:ea typeface="思源黑体 CN" panose="020B0800000000000000" charset="-122"/>
          <a:cs typeface="+mj-cs"/>
        </a:defRPr>
      </a:lvl1pPr>
    </p:titleStyle>
    <p:bodyStyle>
      <a:lvl1pPr marL="141605" indent="-141605" algn="l" defTabSz="567055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990" u="none" strike="noStrike" kern="1200" cap="none" spc="150" normalizeH="0" baseline="0">
          <a:solidFill>
            <a:schemeClr val="tx1"/>
          </a:solidFill>
          <a:uFillTx/>
          <a:latin typeface="+mn-lt"/>
          <a:ea typeface="思源黑体 CN" panose="020B0800000000000000" charset="-122"/>
          <a:cs typeface="+mn-cs"/>
        </a:defRPr>
      </a:lvl1pPr>
      <a:lvl2pPr marL="425450" indent="-141605" algn="l" defTabSz="567055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998220" algn="l"/>
        </a:tabLst>
        <a:defRPr sz="990" u="none" strike="noStrike" kern="1200" cap="none" spc="150" normalizeH="0" baseline="0">
          <a:solidFill>
            <a:schemeClr val="tx1"/>
          </a:solidFill>
          <a:uFillTx/>
          <a:latin typeface="+mn-lt"/>
          <a:ea typeface="思源黑体 CN" panose="020B0800000000000000" charset="-122"/>
          <a:cs typeface="+mn-cs"/>
        </a:defRPr>
      </a:lvl2pPr>
      <a:lvl3pPr marL="708660" indent="-141605" algn="l" defTabSz="567055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990" u="none" strike="noStrike" kern="1200" cap="none" spc="150" normalizeH="0" baseline="0">
          <a:solidFill>
            <a:schemeClr val="tx1"/>
          </a:solidFill>
          <a:uFillTx/>
          <a:latin typeface="+mn-lt"/>
          <a:ea typeface="思源黑体 CN" panose="020B0800000000000000" charset="-122"/>
          <a:cs typeface="+mn-cs"/>
        </a:defRPr>
      </a:lvl3pPr>
      <a:lvl4pPr marL="992505" indent="-141605" algn="l" defTabSz="567055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990" u="none" strike="noStrike" kern="1200" cap="none" spc="150" normalizeH="0" baseline="0">
          <a:solidFill>
            <a:schemeClr val="tx1"/>
          </a:solidFill>
          <a:uFillTx/>
          <a:latin typeface="+mn-lt"/>
          <a:ea typeface="思源黑体 CN" panose="020B0800000000000000" charset="-122"/>
          <a:cs typeface="+mn-cs"/>
        </a:defRPr>
      </a:lvl4pPr>
      <a:lvl5pPr marL="1275715" indent="-141605" algn="l" defTabSz="567055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990" u="none" strike="noStrike" kern="1200" cap="none" spc="150" normalizeH="0" baseline="0">
          <a:solidFill>
            <a:schemeClr val="tx1"/>
          </a:solidFill>
          <a:uFillTx/>
          <a:latin typeface="+mn-lt"/>
          <a:ea typeface="思源黑体 CN" panose="020B0800000000000000" charset="-122"/>
          <a:cs typeface="+mn-cs"/>
        </a:defRPr>
      </a:lvl5pPr>
      <a:lvl6pPr marL="1558925" indent="-141605" algn="l" defTabSz="567055" rtl="0" eaLnBrk="1" latinLnBrk="0" hangingPunct="1">
        <a:lnSpc>
          <a:spcPct val="90000"/>
        </a:lnSpc>
        <a:spcBef>
          <a:spcPct val="62000"/>
        </a:spcBef>
        <a:buFont typeface="Arial" panose="020B0604020202020204" pitchFamily="34" charset="0"/>
        <a:buChar char="•"/>
        <a:defRPr sz="1115" kern="1200">
          <a:solidFill>
            <a:schemeClr val="tx1"/>
          </a:solidFill>
          <a:latin typeface="+mn-lt"/>
          <a:ea typeface="+mn-ea"/>
          <a:cs typeface="+mn-cs"/>
        </a:defRPr>
      </a:lvl6pPr>
      <a:lvl7pPr marL="1842770" indent="-141605" algn="l" defTabSz="567055" rtl="0" eaLnBrk="1" latinLnBrk="0" hangingPunct="1">
        <a:lnSpc>
          <a:spcPct val="90000"/>
        </a:lnSpc>
        <a:spcBef>
          <a:spcPct val="62000"/>
        </a:spcBef>
        <a:buFont typeface="Arial" panose="020B0604020202020204" pitchFamily="34" charset="0"/>
        <a:buChar char="•"/>
        <a:defRPr sz="1115" kern="1200">
          <a:solidFill>
            <a:schemeClr val="tx1"/>
          </a:solidFill>
          <a:latin typeface="+mn-lt"/>
          <a:ea typeface="+mn-ea"/>
          <a:cs typeface="+mn-cs"/>
        </a:defRPr>
      </a:lvl7pPr>
      <a:lvl8pPr marL="2125980" indent="-141605" algn="l" defTabSz="567055" rtl="0" eaLnBrk="1" latinLnBrk="0" hangingPunct="1">
        <a:lnSpc>
          <a:spcPct val="90000"/>
        </a:lnSpc>
        <a:spcBef>
          <a:spcPct val="62000"/>
        </a:spcBef>
        <a:buFont typeface="Arial" panose="020B0604020202020204" pitchFamily="34" charset="0"/>
        <a:buChar char="•"/>
        <a:defRPr sz="1115" kern="1200">
          <a:solidFill>
            <a:schemeClr val="tx1"/>
          </a:solidFill>
          <a:latin typeface="+mn-lt"/>
          <a:ea typeface="+mn-ea"/>
          <a:cs typeface="+mn-cs"/>
        </a:defRPr>
      </a:lvl8pPr>
      <a:lvl9pPr marL="2409825" indent="-141605" algn="l" defTabSz="567055" rtl="0" eaLnBrk="1" latinLnBrk="0" hangingPunct="1">
        <a:lnSpc>
          <a:spcPct val="90000"/>
        </a:lnSpc>
        <a:spcBef>
          <a:spcPct val="62000"/>
        </a:spcBef>
        <a:buFont typeface="Arial" panose="020B0604020202020204" pitchFamily="34" charset="0"/>
        <a:buChar char="•"/>
        <a:defRPr sz="11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67055" rtl="0" eaLnBrk="1" latinLnBrk="0" hangingPunct="1">
        <a:defRPr sz="1115" kern="1200">
          <a:solidFill>
            <a:schemeClr val="tx1"/>
          </a:solidFill>
          <a:latin typeface="+mn-lt"/>
          <a:ea typeface="+mn-ea"/>
          <a:cs typeface="+mn-cs"/>
        </a:defRPr>
      </a:lvl1pPr>
      <a:lvl2pPr marL="283210" algn="l" defTabSz="567055" rtl="0" eaLnBrk="1" latinLnBrk="0" hangingPunct="1">
        <a:defRPr sz="1115" kern="1200">
          <a:solidFill>
            <a:schemeClr val="tx1"/>
          </a:solidFill>
          <a:latin typeface="+mn-lt"/>
          <a:ea typeface="+mn-ea"/>
          <a:cs typeface="+mn-cs"/>
        </a:defRPr>
      </a:lvl2pPr>
      <a:lvl3pPr marL="567055" algn="l" defTabSz="567055" rtl="0" eaLnBrk="1" latinLnBrk="0" hangingPunct="1">
        <a:defRPr sz="1115" kern="1200">
          <a:solidFill>
            <a:schemeClr val="tx1"/>
          </a:solidFill>
          <a:latin typeface="+mn-lt"/>
          <a:ea typeface="+mn-ea"/>
          <a:cs typeface="+mn-cs"/>
        </a:defRPr>
      </a:lvl3pPr>
      <a:lvl4pPr marL="850265" algn="l" defTabSz="567055" rtl="0" eaLnBrk="1" latinLnBrk="0" hangingPunct="1">
        <a:defRPr sz="1115" kern="1200">
          <a:solidFill>
            <a:schemeClr val="tx1"/>
          </a:solidFill>
          <a:latin typeface="+mn-lt"/>
          <a:ea typeface="+mn-ea"/>
          <a:cs typeface="+mn-cs"/>
        </a:defRPr>
      </a:lvl4pPr>
      <a:lvl5pPr marL="1134110" algn="l" defTabSz="567055" rtl="0" eaLnBrk="1" latinLnBrk="0" hangingPunct="1">
        <a:defRPr sz="1115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algn="l" defTabSz="567055" rtl="0" eaLnBrk="1" latinLnBrk="0" hangingPunct="1">
        <a:defRPr sz="1115" kern="1200">
          <a:solidFill>
            <a:schemeClr val="tx1"/>
          </a:solidFill>
          <a:latin typeface="+mn-lt"/>
          <a:ea typeface="+mn-ea"/>
          <a:cs typeface="+mn-cs"/>
        </a:defRPr>
      </a:lvl6pPr>
      <a:lvl7pPr marL="1701165" algn="l" defTabSz="567055" rtl="0" eaLnBrk="1" latinLnBrk="0" hangingPunct="1">
        <a:defRPr sz="1115" kern="1200">
          <a:solidFill>
            <a:schemeClr val="tx1"/>
          </a:solidFill>
          <a:latin typeface="+mn-lt"/>
          <a:ea typeface="+mn-ea"/>
          <a:cs typeface="+mn-cs"/>
        </a:defRPr>
      </a:lvl7pPr>
      <a:lvl8pPr marL="1984375" algn="l" defTabSz="567055" rtl="0" eaLnBrk="1" latinLnBrk="0" hangingPunct="1">
        <a:defRPr sz="1115" kern="1200">
          <a:solidFill>
            <a:schemeClr val="tx1"/>
          </a:solidFill>
          <a:latin typeface="+mn-lt"/>
          <a:ea typeface="+mn-ea"/>
          <a:cs typeface="+mn-cs"/>
        </a:defRPr>
      </a:lvl8pPr>
      <a:lvl9pPr marL="2268220" algn="l" defTabSz="567055" rtl="0" eaLnBrk="1" latinLnBrk="0" hangingPunct="1">
        <a:defRPr sz="11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1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tags" Target="../tags/tag62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4.png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2222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06000"/>
            <a:ext cx="7560000" cy="10108452"/>
          </a:xfrm>
          <a:prstGeom prst="rect">
            <a:avLst/>
          </a:prstGeom>
          <a:noFill/>
        </p:spPr>
      </p:pic>
      <p:pic>
        <p:nvPicPr>
          <p:cNvPr id="3074" name="Picture 2" descr="C:\Users\Administrato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9674" cy="10705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过度页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6830" y="-22225"/>
            <a:ext cx="7618730" cy="10777220"/>
          </a:xfrm>
          <a:prstGeom prst="rect">
            <a:avLst/>
          </a:prstGeom>
        </p:spPr>
      </p:pic>
      <p:sp>
        <p:nvSpPr>
          <p:cNvPr id="10" name="文本框 2"/>
          <p:cNvSpPr txBox="1"/>
          <p:nvPr/>
        </p:nvSpPr>
        <p:spPr>
          <a:xfrm>
            <a:off x="2308817" y="3500274"/>
            <a:ext cx="3240721" cy="769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10" spc="230" dirty="0">
                <a:solidFill>
                  <a:schemeClr val="bg1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Arial" panose="020B0604020202020204" pitchFamily="34" charset="0"/>
                <a:sym typeface="Arial" panose="020B0604020202020204"/>
              </a:rPr>
              <a:t>PART </a:t>
            </a:r>
            <a:r>
              <a:rPr lang="en-US" altLang="zh-CN" sz="4410" spc="230" dirty="0" smtClean="0">
                <a:solidFill>
                  <a:schemeClr val="bg1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Arial" panose="020B0604020202020204" pitchFamily="34" charset="0"/>
                <a:sym typeface="Arial" panose="020B0604020202020204"/>
              </a:rPr>
              <a:t>02</a:t>
            </a:r>
            <a:endParaRPr lang="zh-CN" altLang="en-US" sz="4410" spc="230" dirty="0">
              <a:solidFill>
                <a:schemeClr val="bg1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37415" y="1857529"/>
            <a:ext cx="324072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pc="230" dirty="0">
                <a:solidFill>
                  <a:srgbClr val="1EC34B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Arial" panose="020B0604020202020204" pitchFamily="34" charset="0"/>
                <a:sym typeface="Arial" panose="020B0604020202020204"/>
              </a:rPr>
              <a:t>PART 03</a:t>
            </a:r>
            <a:endParaRPr lang="en-US" altLang="zh-CN" sz="2800" spc="230" dirty="0">
              <a:solidFill>
                <a:srgbClr val="1EC34B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59030" y="2489324"/>
            <a:ext cx="5597491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230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  <a:sym typeface="Arial" panose="020B0604020202020204"/>
              </a:rPr>
              <a:t>操作详解</a:t>
            </a:r>
            <a:endParaRPr lang="zh-CN" altLang="en-US" sz="4400" b="1" spc="230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sym typeface="Arial" panose="020B0604020202020204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116267" y="3360091"/>
            <a:ext cx="32830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2899492" y="3569721"/>
            <a:ext cx="1716568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  <a:sym typeface="Arial" panose="020B0604020202020204"/>
              </a:rPr>
              <a:t>注册登录</a:t>
            </a:r>
            <a:endParaRPr lang="en-US" altLang="zh-CN" sz="1400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sym typeface="Arial" panose="020B0604020202020204"/>
            </a:endParaRPr>
          </a:p>
          <a:p>
            <a:pPr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  <a:sym typeface="Arial" panose="020B0604020202020204"/>
              </a:rPr>
              <a:t>数据库导航</a:t>
            </a:r>
            <a:endParaRPr lang="en-US" altLang="zh-CN" sz="1400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sym typeface="Arial" panose="020B0604020202020204"/>
            </a:endParaRPr>
          </a:p>
          <a:p>
            <a:pPr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  <a:sym typeface="Arial" panose="020B0604020202020204"/>
              </a:rPr>
              <a:t>综合搜索</a:t>
            </a:r>
            <a:endParaRPr lang="en-US" altLang="zh-CN" sz="1400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sym typeface="Arial" panose="020B0604020202020204"/>
            </a:endParaRPr>
          </a:p>
          <a:p>
            <a:pPr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  <a:sym typeface="Arial" panose="020B0604020202020204"/>
              </a:rPr>
              <a:t>具体数据库介绍</a:t>
            </a:r>
            <a:endParaRPr lang="zh-CN" altLang="en-US" sz="1400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sym typeface="Arial" panose="020B0604020202020204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684780" y="10273665"/>
            <a:ext cx="21901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>
                <a:solidFill>
                  <a:schemeClr val="bg1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智能决策  洞见未来</a:t>
            </a:r>
            <a:endParaRPr lang="zh-CN" altLang="en-US" sz="1200">
              <a:solidFill>
                <a:schemeClr val="bg1"/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33"/>
          <p:cNvSpPr txBox="1"/>
          <p:nvPr/>
        </p:nvSpPr>
        <p:spPr>
          <a:xfrm>
            <a:off x="604844" y="980161"/>
            <a:ext cx="6457545" cy="128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1325" b="1" dirty="0" smtClean="0">
                <a:solidFill>
                  <a:srgbClr val="4B79EC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3.1   </a:t>
            </a:r>
            <a:r>
              <a:rPr lang="zh-CN" altLang="en-US" sz="1325" b="1" dirty="0" smtClean="0">
                <a:solidFill>
                  <a:srgbClr val="4B79EC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注册登录</a:t>
            </a:r>
            <a:endParaRPr lang="zh-CN" altLang="en-US" sz="1325" b="1" dirty="0">
              <a:solidFill>
                <a:srgbClr val="4B79EC"/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0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  <a:sym typeface="+mn-ea"/>
              </a:rPr>
              <a:t>点击登录和注册按钮，进行账号登录和注册。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465" y="1017209"/>
            <a:ext cx="3572050" cy="396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85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三、操作详解</a:t>
            </a:r>
            <a:endParaRPr lang="zh-CN" altLang="en-US" sz="1985" b="1" dirty="0" smtClean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82340" y="10242550"/>
            <a:ext cx="933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b="1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- 06 -</a:t>
            </a:r>
            <a:endParaRPr lang="en-US" altLang="zh-CN" sz="1200" b="1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图片 2" descr="D:\桌面\7F724C45-B514-4854-94F7-D28456528EB7.png7F724C45-B514-4854-94F7-D28456528EB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051685" y="5865495"/>
            <a:ext cx="3639820" cy="4215765"/>
          </a:xfrm>
          <a:prstGeom prst="rect">
            <a:avLst/>
          </a:prstGeom>
        </p:spPr>
      </p:pic>
      <p:sp>
        <p:nvSpPr>
          <p:cNvPr id="2" name="文本框 33"/>
          <p:cNvSpPr txBox="1"/>
          <p:nvPr/>
        </p:nvSpPr>
        <p:spPr>
          <a:xfrm>
            <a:off x="551862" y="5130370"/>
            <a:ext cx="6457545" cy="514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288290">
              <a:lnSpc>
                <a:spcPct val="25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在注册窗口填写手机号并填写相关信息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  <a:sym typeface="+mn-ea"/>
              </a:rPr>
              <a:t>进行注册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，也可使用微信、QQ和微博账号进行快速登录。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pic>
        <p:nvPicPr>
          <p:cNvPr id="4" name="图片 3" descr="D:\桌面\lQLPDhtPwSFpL9HNAmLNBTuwZNKuKDyevWcCU1fD_cAFAA_1339_610.pnglQLPDhtPwSFpL9HNAmLNBTuwZNKuKDyevWcCU1fD_cAFAA_1339_6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8175" y="2393315"/>
            <a:ext cx="6283960" cy="28625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42305" y="2393315"/>
            <a:ext cx="434340" cy="161925"/>
          </a:xfrm>
          <a:prstGeom prst="rect">
            <a:avLst/>
          </a:prstGeom>
          <a:noFill/>
          <a:ln w="19050">
            <a:solidFill>
              <a:srgbClr val="F77D55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1985"/>
          </a:p>
        </p:txBody>
      </p:sp>
      <p:sp>
        <p:nvSpPr>
          <p:cNvPr id="6" name="TextBox 38"/>
          <p:cNvSpPr txBox="1"/>
          <p:nvPr/>
        </p:nvSpPr>
        <p:spPr>
          <a:xfrm>
            <a:off x="4551557" y="2407848"/>
            <a:ext cx="1190683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 dirty="0" smtClean="0">
                <a:solidFill>
                  <a:schemeClr val="accent6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登录注册</a:t>
            </a:r>
            <a:endParaRPr lang="zh-CN" altLang="en-US" sz="1200" b="1" dirty="0" smtClean="0">
              <a:solidFill>
                <a:schemeClr val="accent6"/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363682" y="2515837"/>
            <a:ext cx="79379" cy="79379"/>
          </a:xfrm>
          <a:prstGeom prst="ellipse">
            <a:avLst/>
          </a:prstGeom>
          <a:solidFill>
            <a:srgbClr val="F77D55"/>
          </a:solidFill>
          <a:ln>
            <a:solidFill>
              <a:srgbClr val="F77D5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1985"/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5382260" y="2555240"/>
            <a:ext cx="360045" cy="0"/>
          </a:xfrm>
          <a:prstGeom prst="line">
            <a:avLst/>
          </a:prstGeom>
          <a:ln>
            <a:solidFill>
              <a:srgbClr val="F7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4693285" y="9594215"/>
            <a:ext cx="382905" cy="635"/>
          </a:xfrm>
          <a:prstGeom prst="line">
            <a:avLst/>
          </a:prstGeom>
          <a:ln>
            <a:solidFill>
              <a:srgbClr val="F7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41"/>
          <p:cNvSpPr txBox="1"/>
          <p:nvPr/>
        </p:nvSpPr>
        <p:spPr>
          <a:xfrm>
            <a:off x="5147997" y="9450350"/>
            <a:ext cx="1190683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 dirty="0" smtClean="0">
                <a:solidFill>
                  <a:schemeClr val="accent6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快速登录</a:t>
            </a:r>
            <a:endParaRPr lang="zh-CN" altLang="en-US" sz="1325" dirty="0" smtClean="0">
              <a:solidFill>
                <a:srgbClr val="F77D5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08935" y="7006590"/>
            <a:ext cx="1685290" cy="2150745"/>
          </a:xfrm>
          <a:prstGeom prst="rect">
            <a:avLst/>
          </a:prstGeom>
          <a:noFill/>
          <a:ln w="19050">
            <a:solidFill>
              <a:srgbClr val="F77D55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1985"/>
          </a:p>
        </p:txBody>
      </p:sp>
      <p:sp>
        <p:nvSpPr>
          <p:cNvPr id="15" name="TextBox 41"/>
          <p:cNvSpPr txBox="1"/>
          <p:nvPr/>
        </p:nvSpPr>
        <p:spPr>
          <a:xfrm>
            <a:off x="3557322" y="6430290"/>
            <a:ext cx="1190683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 dirty="0" smtClean="0">
                <a:solidFill>
                  <a:schemeClr val="accent6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填写信息</a:t>
            </a:r>
            <a:endParaRPr lang="zh-CN" altLang="en-US" sz="1325" dirty="0">
              <a:solidFill>
                <a:srgbClr val="F77D5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 flipV="1">
            <a:off x="2693035" y="9454515"/>
            <a:ext cx="1993265" cy="411480"/>
          </a:xfrm>
          <a:prstGeom prst="rect">
            <a:avLst/>
          </a:prstGeom>
          <a:noFill/>
          <a:ln w="19050">
            <a:solidFill>
              <a:srgbClr val="F77D55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1985"/>
          </a:p>
        </p:txBody>
      </p:sp>
      <p:sp>
        <p:nvSpPr>
          <p:cNvPr id="21" name="椭圆 20"/>
          <p:cNvSpPr/>
          <p:nvPr/>
        </p:nvSpPr>
        <p:spPr>
          <a:xfrm>
            <a:off x="4996652" y="9559257"/>
            <a:ext cx="79379" cy="79379"/>
          </a:xfrm>
          <a:prstGeom prst="ellipse">
            <a:avLst/>
          </a:prstGeom>
          <a:solidFill>
            <a:srgbClr val="F77D55"/>
          </a:solidFill>
          <a:ln>
            <a:solidFill>
              <a:srgbClr val="F77D5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1985"/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3917315" y="6718300"/>
            <a:ext cx="0" cy="295910"/>
          </a:xfrm>
          <a:prstGeom prst="line">
            <a:avLst/>
          </a:prstGeom>
          <a:ln>
            <a:solidFill>
              <a:srgbClr val="F7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3877782" y="6713822"/>
            <a:ext cx="79379" cy="79379"/>
          </a:xfrm>
          <a:prstGeom prst="ellipse">
            <a:avLst/>
          </a:prstGeom>
          <a:solidFill>
            <a:srgbClr val="F77D55"/>
          </a:solidFill>
          <a:ln>
            <a:solidFill>
              <a:srgbClr val="F77D5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198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3"/>
          <p:cNvSpPr txBox="1"/>
          <p:nvPr/>
        </p:nvSpPr>
        <p:spPr>
          <a:xfrm>
            <a:off x="604844" y="980161"/>
            <a:ext cx="64575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288290" algn="l">
              <a:lnSpc>
                <a:spcPct val="200000"/>
              </a:lnSpc>
              <a:buClrTx/>
              <a:buSzTx/>
              <a:buFontTx/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登录可选择账号密码登录（用户名/手机/邮箱+密码登录）、短信验证码登录（用绑定的手机号+短信验证码登录）或扫码登录。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pic>
        <p:nvPicPr>
          <p:cNvPr id="9" name="图片 8" descr="D:\桌面\lQLPDhtPwSFpLqHNAljNBTCwUVLoYlr6sT0CU1fD-EABAA_1328_600.pnglQLPDhtPwSFpLqHNAljNBTCwUVLoYlr6sT0CU1fD-EABAA_1328_60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05155" y="2105660"/>
            <a:ext cx="6431915" cy="290576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083175" y="2871470"/>
            <a:ext cx="1560830" cy="1851660"/>
          </a:xfrm>
          <a:prstGeom prst="rect">
            <a:avLst/>
          </a:prstGeom>
          <a:noFill/>
          <a:ln w="19050">
            <a:solidFill>
              <a:srgbClr val="F77D55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1985"/>
          </a:p>
        </p:txBody>
      </p:sp>
      <p:cxnSp>
        <p:nvCxnSpPr>
          <p:cNvPr id="38" name="直接连接符 37"/>
          <p:cNvCxnSpPr/>
          <p:nvPr/>
        </p:nvCxnSpPr>
        <p:spPr>
          <a:xfrm flipH="1" flipV="1">
            <a:off x="5075555" y="2609215"/>
            <a:ext cx="635" cy="363855"/>
          </a:xfrm>
          <a:prstGeom prst="line">
            <a:avLst/>
          </a:prstGeom>
          <a:ln>
            <a:solidFill>
              <a:srgbClr val="F7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636010" y="2321560"/>
            <a:ext cx="19418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1200" b="1" dirty="0" smtClean="0">
                <a:solidFill>
                  <a:schemeClr val="accent6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账号、短信或扫码登录</a:t>
            </a:r>
            <a:endParaRPr lang="zh-CN" altLang="en-US" sz="1200" b="1" dirty="0" smtClean="0">
              <a:solidFill>
                <a:schemeClr val="accent6"/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035960" y="2609494"/>
            <a:ext cx="79379" cy="79379"/>
          </a:xfrm>
          <a:prstGeom prst="ellipse">
            <a:avLst/>
          </a:prstGeom>
          <a:solidFill>
            <a:srgbClr val="F77D55"/>
          </a:solidFill>
          <a:ln>
            <a:solidFill>
              <a:srgbClr val="F77D5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1985"/>
          </a:p>
        </p:txBody>
      </p:sp>
      <p:sp>
        <p:nvSpPr>
          <p:cNvPr id="10" name="TextBox 19"/>
          <p:cNvSpPr txBox="1"/>
          <p:nvPr/>
        </p:nvSpPr>
        <p:spPr>
          <a:xfrm>
            <a:off x="3482340" y="10242550"/>
            <a:ext cx="933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/>
            <a:r>
              <a:rPr lang="en-US" altLang="zh-CN" sz="1200" b="1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- 07 -</a:t>
            </a:r>
            <a:endParaRPr lang="en-US" altLang="zh-CN" sz="1200" b="1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"/>
          <p:cNvPicPr>
            <a:picLocks noChangeAspect="1"/>
          </p:cNvPicPr>
          <p:nvPr/>
        </p:nvPicPr>
        <p:blipFill>
          <a:blip r:embed="rId1"/>
          <a:srcRect b="22153"/>
          <a:stretch>
            <a:fillRect/>
          </a:stretch>
        </p:blipFill>
        <p:spPr>
          <a:xfrm>
            <a:off x="591820" y="7021195"/>
            <a:ext cx="6322695" cy="2447925"/>
          </a:xfrm>
          <a:prstGeom prst="rect">
            <a:avLst/>
          </a:prstGeom>
        </p:spPr>
      </p:pic>
      <p:pic>
        <p:nvPicPr>
          <p:cNvPr id="3" name="图片 2" descr="导航地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30" y="2296795"/>
            <a:ext cx="6229985" cy="3098800"/>
          </a:xfrm>
          <a:prstGeom prst="rect">
            <a:avLst/>
          </a:prstGeom>
        </p:spPr>
      </p:pic>
      <p:sp>
        <p:nvSpPr>
          <p:cNvPr id="16" name="文本框 33"/>
          <p:cNvSpPr txBox="1"/>
          <p:nvPr/>
        </p:nvSpPr>
        <p:spPr>
          <a:xfrm>
            <a:off x="604844" y="870693"/>
            <a:ext cx="6457545" cy="128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325" b="1" dirty="0" smtClean="0">
                <a:solidFill>
                  <a:srgbClr val="4B79EC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3.2   </a:t>
            </a:r>
            <a:r>
              <a:rPr lang="zh-CN" altLang="en-US" sz="1325" b="1" dirty="0" smtClean="0">
                <a:solidFill>
                  <a:srgbClr val="4B79EC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数据库导航</a:t>
            </a:r>
            <a:endParaRPr lang="zh-CN" altLang="en-US" sz="1325" b="1" dirty="0">
              <a:solidFill>
                <a:srgbClr val="4B79EC"/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0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根据分类选择具体数据库进入，也可在数据库导航搜索框里输入数据库关键词搜索，快速找到所需数据库。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22" name="文本框 33"/>
          <p:cNvSpPr txBox="1"/>
          <p:nvPr/>
        </p:nvSpPr>
        <p:spPr>
          <a:xfrm>
            <a:off x="591754" y="5288704"/>
            <a:ext cx="6457545" cy="161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325" b="1" dirty="0" smtClean="0">
                <a:solidFill>
                  <a:srgbClr val="4B79EC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3.3  </a:t>
            </a:r>
            <a:r>
              <a:rPr lang="zh-CN" altLang="en-US" sz="1325" b="1" dirty="0" smtClean="0">
                <a:solidFill>
                  <a:srgbClr val="4B79EC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综合搜索</a:t>
            </a:r>
            <a:endParaRPr lang="zh-CN" altLang="en-US" sz="1325" b="1" dirty="0">
              <a:solidFill>
                <a:srgbClr val="4B79EC"/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0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综合搜索包含药品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/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中药材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/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医疗器械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/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企业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/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疾病分类，例如选择药品分类，可输入药品名称中、英、日文，中文全拼、中文拼音首字母缩写或者受理号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/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批准文号，并支持下拉提示词联想功能、历史搜索记录查询。点击热门搜索词，搜索不同分类下的当前最热关键词。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229360" y="2440305"/>
            <a:ext cx="693420" cy="171450"/>
          </a:xfrm>
          <a:prstGeom prst="rect">
            <a:avLst/>
          </a:prstGeom>
          <a:noFill/>
          <a:ln w="19050">
            <a:solidFill>
              <a:srgbClr val="F77D55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094865" y="2303780"/>
            <a:ext cx="847725" cy="2447925"/>
          </a:xfrm>
          <a:prstGeom prst="rect">
            <a:avLst/>
          </a:prstGeom>
          <a:noFill/>
          <a:ln w="19050">
            <a:solidFill>
              <a:srgbClr val="F77D55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536948" y="3129545"/>
            <a:ext cx="79379" cy="79379"/>
          </a:xfrm>
          <a:prstGeom prst="ellipse">
            <a:avLst/>
          </a:prstGeom>
          <a:solidFill>
            <a:srgbClr val="F77D55"/>
          </a:solidFill>
          <a:ln>
            <a:solidFill>
              <a:srgbClr val="F77D5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rot="16200000" flipV="1">
            <a:off x="1337866" y="2885685"/>
            <a:ext cx="476273" cy="418"/>
          </a:xfrm>
          <a:prstGeom prst="line">
            <a:avLst/>
          </a:prstGeom>
          <a:ln>
            <a:solidFill>
              <a:srgbClr val="F7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78057" y="3213867"/>
            <a:ext cx="1190683" cy="295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25" dirty="0" smtClean="0">
                <a:solidFill>
                  <a:srgbClr val="F77D55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关键词搜索</a:t>
            </a:r>
            <a:endParaRPr lang="zh-CN" altLang="en-US" sz="1325" dirty="0" smtClean="0">
              <a:solidFill>
                <a:srgbClr val="F77D55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3636915" y="7418850"/>
            <a:ext cx="79379" cy="79379"/>
          </a:xfrm>
          <a:prstGeom prst="ellipse">
            <a:avLst/>
          </a:prstGeom>
          <a:solidFill>
            <a:srgbClr val="F77D55"/>
          </a:solidFill>
          <a:ln>
            <a:solidFill>
              <a:srgbClr val="F77D5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V="1">
            <a:off x="3677920" y="7502525"/>
            <a:ext cx="1905" cy="295910"/>
          </a:xfrm>
          <a:prstGeom prst="line">
            <a:avLst/>
          </a:prstGeom>
          <a:ln>
            <a:solidFill>
              <a:srgbClr val="F7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238783" y="7161664"/>
            <a:ext cx="1190683" cy="295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25" dirty="0" smtClean="0">
                <a:solidFill>
                  <a:srgbClr val="F77D55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综合搜索</a:t>
            </a:r>
            <a:endParaRPr lang="zh-CN" altLang="en-US" sz="1325" dirty="0" smtClean="0">
              <a:solidFill>
                <a:srgbClr val="F77D55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525209" y="7802955"/>
            <a:ext cx="2301988" cy="1428820"/>
          </a:xfrm>
          <a:prstGeom prst="rect">
            <a:avLst/>
          </a:prstGeom>
          <a:noFill/>
          <a:ln w="19050">
            <a:solidFill>
              <a:srgbClr val="F77D55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82340" y="10242550"/>
            <a:ext cx="9626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b="1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- 08 -</a:t>
            </a:r>
            <a:endParaRPr lang="en-US" altLang="zh-CN" sz="1200" b="1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综合搜索结果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3565" y="2806065"/>
            <a:ext cx="6379210" cy="3173095"/>
          </a:xfrm>
          <a:prstGeom prst="rect">
            <a:avLst/>
          </a:prstGeom>
        </p:spPr>
      </p:pic>
      <p:sp>
        <p:nvSpPr>
          <p:cNvPr id="16" name="文本框 33"/>
          <p:cNvSpPr txBox="1"/>
          <p:nvPr/>
        </p:nvSpPr>
        <p:spPr>
          <a:xfrm>
            <a:off x="604844" y="980161"/>
            <a:ext cx="645754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0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综合搜索结果页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1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处为输入准确的药物成分、企业名称时，可查看药物成分的药物报告概览信息，点击查看全文报告，快速到达药物报告页面，企业同理（当输入的不是准确的药物成分及企业名称时，只显示数据库导航）</a:t>
            </a:r>
            <a:endParaRPr lang="en-US" altLang="zh-CN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00000"/>
              </a:lnSpc>
            </a:pP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2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处为数据库导航，选择数据库进入该具体数据库查看。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595620" y="4396740"/>
            <a:ext cx="317500" cy="261620"/>
            <a:chOff x="5367" y="5708"/>
            <a:chExt cx="500" cy="412"/>
          </a:xfrm>
        </p:grpSpPr>
        <p:sp>
          <p:nvSpPr>
            <p:cNvPr id="20" name="椭圆 19"/>
            <p:cNvSpPr/>
            <p:nvPr/>
          </p:nvSpPr>
          <p:spPr>
            <a:xfrm>
              <a:off x="5454" y="5770"/>
              <a:ext cx="250" cy="250"/>
            </a:xfrm>
            <a:prstGeom prst="ellipse">
              <a:avLst/>
            </a:prstGeom>
            <a:solidFill>
              <a:srgbClr val="F77D55"/>
            </a:solidFill>
            <a:ln>
              <a:solidFill>
                <a:srgbClr val="F77D5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985">
                <a:latin typeface="Source Han Sans CN Regular" panose="020B0800000000000000" charset="-122"/>
                <a:ea typeface="Source Han Sans CN Regular" panose="020B0800000000000000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67" y="5708"/>
              <a:ext cx="500" cy="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chemeClr val="bg1"/>
                  </a:solidFill>
                  <a:latin typeface="Source Han Sans CN Regular" panose="020B0800000000000000" charset="-122"/>
                  <a:ea typeface="Source Han Sans CN Regular" panose="020B0800000000000000" charset="-122"/>
                </a:rPr>
                <a:t>1</a:t>
              </a:r>
              <a:endParaRPr lang="en-US" altLang="zh-CN" sz="1100" dirty="0" smtClean="0">
                <a:solidFill>
                  <a:schemeClr val="bg1"/>
                </a:solidFill>
                <a:latin typeface="Source Han Sans CN Regular" panose="020B0800000000000000" charset="-122"/>
                <a:ea typeface="Source Han Sans CN Regular" panose="020B0800000000000000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4791710" y="3075940"/>
            <a:ext cx="2171700" cy="2903220"/>
          </a:xfrm>
          <a:prstGeom prst="rect">
            <a:avLst/>
          </a:prstGeom>
          <a:noFill/>
          <a:ln w="19050">
            <a:solidFill>
              <a:srgbClr val="F77D55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05790" y="3075940"/>
            <a:ext cx="4060190" cy="2903220"/>
          </a:xfrm>
          <a:prstGeom prst="rect">
            <a:avLst/>
          </a:prstGeom>
          <a:noFill/>
          <a:ln w="19050">
            <a:solidFill>
              <a:srgbClr val="F77D55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77135" y="4384675"/>
            <a:ext cx="317500" cy="261620"/>
            <a:chOff x="5368" y="8020"/>
            <a:chExt cx="500" cy="412"/>
          </a:xfrm>
        </p:grpSpPr>
        <p:sp>
          <p:nvSpPr>
            <p:cNvPr id="36" name="椭圆 35"/>
            <p:cNvSpPr/>
            <p:nvPr/>
          </p:nvSpPr>
          <p:spPr>
            <a:xfrm>
              <a:off x="5454" y="8106"/>
              <a:ext cx="250" cy="250"/>
            </a:xfrm>
            <a:prstGeom prst="ellipse">
              <a:avLst/>
            </a:prstGeom>
            <a:solidFill>
              <a:srgbClr val="F77D55"/>
            </a:solidFill>
            <a:ln>
              <a:solidFill>
                <a:srgbClr val="F77D5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985">
                <a:latin typeface="Source Han Sans CN Regular" panose="020B0800000000000000" charset="-122"/>
                <a:ea typeface="Source Han Sans CN Regular" panose="020B0800000000000000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68" y="8020"/>
              <a:ext cx="500" cy="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chemeClr val="bg1"/>
                  </a:solidFill>
                  <a:latin typeface="Source Han Sans CN Regular" panose="020B0800000000000000" charset="-122"/>
                  <a:ea typeface="Source Han Sans CN Regular" panose="020B0800000000000000" charset="-122"/>
                </a:rPr>
                <a:t>2</a:t>
              </a:r>
              <a:endParaRPr lang="en-US" altLang="zh-CN" sz="1100" dirty="0" smtClean="0">
                <a:solidFill>
                  <a:schemeClr val="bg1"/>
                </a:solidFill>
                <a:latin typeface="Source Han Sans CN Regular" panose="020B0800000000000000" charset="-122"/>
                <a:ea typeface="Source Han Sans CN Regular" panose="020B0800000000000000" charset="-12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482340" y="10242550"/>
            <a:ext cx="859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b="1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- 09 -</a:t>
            </a:r>
            <a:endParaRPr lang="en-US" altLang="zh-CN" sz="1200" b="1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药品注册与受理数据库"/>
          <p:cNvPicPr>
            <a:picLocks noChangeAspect="1"/>
          </p:cNvPicPr>
          <p:nvPr/>
        </p:nvPicPr>
        <p:blipFill>
          <a:blip r:embed="rId1"/>
          <a:srcRect b="30131"/>
          <a:stretch>
            <a:fillRect/>
          </a:stretch>
        </p:blipFill>
        <p:spPr>
          <a:xfrm>
            <a:off x="641985" y="7106285"/>
            <a:ext cx="6313170" cy="2193925"/>
          </a:xfrm>
          <a:prstGeom prst="rect">
            <a:avLst/>
          </a:prstGeom>
        </p:spPr>
      </p:pic>
      <p:pic>
        <p:nvPicPr>
          <p:cNvPr id="3" name="图片 2" descr="药品注册与受理数据库"/>
          <p:cNvPicPr>
            <a:picLocks noChangeAspect="1"/>
          </p:cNvPicPr>
          <p:nvPr/>
        </p:nvPicPr>
        <p:blipFill>
          <a:blip r:embed="rId1"/>
          <a:srcRect r="87383" b="58269"/>
          <a:stretch>
            <a:fillRect/>
          </a:stretch>
        </p:blipFill>
        <p:spPr>
          <a:xfrm>
            <a:off x="605155" y="7334885"/>
            <a:ext cx="1388110" cy="2283460"/>
          </a:xfrm>
          <a:prstGeom prst="rect">
            <a:avLst/>
          </a:prstGeom>
        </p:spPr>
      </p:pic>
      <p:pic>
        <p:nvPicPr>
          <p:cNvPr id="2" name="图片 1" descr="药品注册与受理数据库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75" y="3185795"/>
            <a:ext cx="6313170" cy="3140075"/>
          </a:xfrm>
          <a:prstGeom prst="rect">
            <a:avLst/>
          </a:prstGeom>
        </p:spPr>
      </p:pic>
      <p:sp>
        <p:nvSpPr>
          <p:cNvPr id="19" name="文本框 33"/>
          <p:cNvSpPr txBox="1"/>
          <p:nvPr/>
        </p:nvSpPr>
        <p:spPr>
          <a:xfrm>
            <a:off x="591754" y="900782"/>
            <a:ext cx="6457545" cy="271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325" b="1" dirty="0" smtClean="0">
                <a:solidFill>
                  <a:srgbClr val="4B79EC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3.4  </a:t>
            </a:r>
            <a:r>
              <a:rPr lang="zh-CN" altLang="en-US" sz="1325" b="1" dirty="0" smtClean="0">
                <a:solidFill>
                  <a:srgbClr val="4B79EC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具体数据库介绍（以药品注册与受理数据库及全球药物数据库为例）</a:t>
            </a:r>
            <a:endParaRPr lang="zh-CN" altLang="en-US" sz="1325" b="1" dirty="0">
              <a:solidFill>
                <a:srgbClr val="4B79EC"/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00000"/>
              </a:lnSpc>
            </a:pPr>
            <a:r>
              <a:rPr lang="zh-CN" altLang="en-US" sz="1100" b="1" dirty="0" smtClean="0">
                <a:solidFill>
                  <a:srgbClr val="4B79EC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药品注册与受理数据库</a:t>
            </a:r>
            <a:endParaRPr lang="zh-CN" altLang="en-US" sz="1100" b="1" dirty="0" smtClean="0">
              <a:solidFill>
                <a:srgbClr val="4B79EC"/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0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药品注册与受理数据库是国内专业的“药品注册信息“查询系统，可协助企业实时跟踪药品研发最新动态。</a:t>
            </a:r>
            <a:endParaRPr lang="en-US" altLang="zh-CN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0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搜索功能：</a:t>
            </a:r>
            <a:endParaRPr lang="zh-CN" altLang="en-US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0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可使用基础搜索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+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条件筛选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/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高级搜索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+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条件筛选组合进行查询。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50000"/>
              </a:lnSpc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25" name="文本框 33"/>
          <p:cNvSpPr txBox="1"/>
          <p:nvPr/>
        </p:nvSpPr>
        <p:spPr>
          <a:xfrm>
            <a:off x="570005" y="6208381"/>
            <a:ext cx="64575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0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基础搜索：最常用的几个搜索条件，满足用户基本查询需求。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可使用“药品名称”、“受理号”、“企业名称”、“承办日期”、“状态日期”条件。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02939" y="7634008"/>
            <a:ext cx="1349441" cy="1984472"/>
          </a:xfrm>
          <a:prstGeom prst="rect">
            <a:avLst/>
          </a:prstGeom>
          <a:noFill/>
          <a:ln w="19050">
            <a:solidFill>
              <a:srgbClr val="F77D55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469830" y="8406016"/>
            <a:ext cx="79379" cy="79379"/>
          </a:xfrm>
          <a:prstGeom prst="ellipse">
            <a:avLst/>
          </a:prstGeom>
          <a:solidFill>
            <a:srgbClr val="F77D55"/>
          </a:solidFill>
          <a:ln>
            <a:solidFill>
              <a:srgbClr val="F77D5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cxnSp>
        <p:nvCxnSpPr>
          <p:cNvPr id="23" name="直接连接符 22"/>
          <p:cNvCxnSpPr>
            <a:endCxn id="22" idx="2"/>
          </p:cNvCxnSpPr>
          <p:nvPr/>
        </p:nvCxnSpPr>
        <p:spPr>
          <a:xfrm flipV="1">
            <a:off x="1993557" y="8445706"/>
            <a:ext cx="476273" cy="418"/>
          </a:xfrm>
          <a:prstGeom prst="line">
            <a:avLst/>
          </a:prstGeom>
          <a:ln>
            <a:solidFill>
              <a:srgbClr val="F7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09938" y="8299621"/>
            <a:ext cx="1190683" cy="295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25" dirty="0" smtClean="0">
                <a:solidFill>
                  <a:srgbClr val="F77D55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基础搜索</a:t>
            </a:r>
            <a:endParaRPr lang="zh-CN" altLang="en-US" sz="1325" dirty="0" smtClean="0">
              <a:solidFill>
                <a:srgbClr val="F77D55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2340" y="10242550"/>
            <a:ext cx="8388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b="1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- 10 -</a:t>
            </a:r>
            <a:endParaRPr lang="en-US" altLang="zh-CN" sz="1200" b="1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高级搜索2"/>
          <p:cNvPicPr>
            <a:picLocks noChangeAspect="1"/>
          </p:cNvPicPr>
          <p:nvPr/>
        </p:nvPicPr>
        <p:blipFill>
          <a:blip r:embed="rId1"/>
          <a:srcRect t="16100" b="9383"/>
          <a:stretch>
            <a:fillRect/>
          </a:stretch>
        </p:blipFill>
        <p:spPr>
          <a:xfrm>
            <a:off x="684530" y="6908800"/>
            <a:ext cx="6271895" cy="2324735"/>
          </a:xfrm>
          <a:prstGeom prst="rect">
            <a:avLst/>
          </a:prstGeom>
        </p:spPr>
      </p:pic>
      <p:pic>
        <p:nvPicPr>
          <p:cNvPr id="3" name="图片 2" descr="高级搜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30" y="2055495"/>
            <a:ext cx="6271895" cy="3119755"/>
          </a:xfrm>
          <a:prstGeom prst="rect">
            <a:avLst/>
          </a:prstGeom>
        </p:spPr>
      </p:pic>
      <p:sp>
        <p:nvSpPr>
          <p:cNvPr id="25" name="文本框 33"/>
          <p:cNvSpPr txBox="1"/>
          <p:nvPr/>
        </p:nvSpPr>
        <p:spPr>
          <a:xfrm>
            <a:off x="576990" y="948514"/>
            <a:ext cx="64575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0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高级搜索：当常用基础搜索条件不满足查询需求，可点击高级搜索，高级搜索可同步基础搜索输入的条件内容，减少用户输入操作。</a:t>
            </a:r>
            <a:endParaRPr lang="zh-CN" altLang="en-US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00000"/>
              </a:lnSpc>
            </a:pP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and/or/not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逻辑运算，更多条件组合查询，查询更智能全面。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24" name="文本框 33"/>
          <p:cNvSpPr txBox="1"/>
          <p:nvPr/>
        </p:nvSpPr>
        <p:spPr>
          <a:xfrm>
            <a:off x="511857" y="5256296"/>
            <a:ext cx="6457545" cy="136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高级搜索默认最多展示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6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个条件，包含“药品名称”、“活性成分”、“受理号”、“注册分类”、“企业名称”、“承办日期”。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其他可通过点击“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+“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新增，通过下拉进行选择更多条件，例如“状态日期” 、“药品类型”、”办理状态”、“审评结论”、“申请类型”、“特殊审批品种”、“任务类型”、“重大专项品种”、“优先审评品种”、“股票代码”、“一致性评价”、“联合申报企业”、“靶点”共计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20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余个条件。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13105" y="3533775"/>
            <a:ext cx="396875" cy="170180"/>
          </a:xfrm>
          <a:prstGeom prst="rect">
            <a:avLst/>
          </a:prstGeom>
          <a:noFill/>
          <a:ln w="19050">
            <a:solidFill>
              <a:srgbClr val="F77D55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422525" y="2825750"/>
            <a:ext cx="2778125" cy="1598295"/>
          </a:xfrm>
          <a:prstGeom prst="rect">
            <a:avLst/>
          </a:prstGeom>
          <a:noFill/>
          <a:ln w="19050">
            <a:solidFill>
              <a:srgbClr val="F77D55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5756343" y="3543232"/>
            <a:ext cx="79379" cy="79379"/>
          </a:xfrm>
          <a:prstGeom prst="ellipse">
            <a:avLst/>
          </a:prstGeom>
          <a:solidFill>
            <a:srgbClr val="F77D55"/>
          </a:solidFill>
          <a:ln>
            <a:solidFill>
              <a:srgbClr val="F77D5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cxnSp>
        <p:nvCxnSpPr>
          <p:cNvPr id="37" name="直接连接符 36"/>
          <p:cNvCxnSpPr>
            <a:endCxn id="36" idx="2"/>
          </p:cNvCxnSpPr>
          <p:nvPr/>
        </p:nvCxnSpPr>
        <p:spPr>
          <a:xfrm flipV="1">
            <a:off x="5280070" y="3582921"/>
            <a:ext cx="476273" cy="418"/>
          </a:xfrm>
          <a:prstGeom prst="line">
            <a:avLst/>
          </a:prstGeom>
          <a:ln>
            <a:solidFill>
              <a:srgbClr val="F7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796451" y="3436836"/>
            <a:ext cx="1190683" cy="295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25" dirty="0" smtClean="0">
                <a:solidFill>
                  <a:srgbClr val="F77D55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高级搜索</a:t>
            </a:r>
            <a:endParaRPr lang="zh-CN" altLang="en-US" sz="1325" dirty="0" smtClean="0">
              <a:solidFill>
                <a:srgbClr val="F77D55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873361" y="4179178"/>
            <a:ext cx="79379" cy="79379"/>
          </a:xfrm>
          <a:prstGeom prst="ellipse">
            <a:avLst/>
          </a:prstGeom>
          <a:solidFill>
            <a:srgbClr val="F77D55"/>
          </a:solidFill>
          <a:ln>
            <a:solidFill>
              <a:srgbClr val="F77D5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rot="16200000" flipV="1">
            <a:off x="674914" y="3941667"/>
            <a:ext cx="476273" cy="418"/>
          </a:xfrm>
          <a:prstGeom prst="line">
            <a:avLst/>
          </a:prstGeom>
          <a:ln>
            <a:solidFill>
              <a:srgbClr val="F7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87886" y="4272389"/>
            <a:ext cx="1190683" cy="295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25" dirty="0" smtClean="0">
                <a:solidFill>
                  <a:srgbClr val="F77D55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高级搜索</a:t>
            </a:r>
            <a:endParaRPr lang="zh-CN" altLang="en-US" sz="1325" dirty="0" smtClean="0">
              <a:solidFill>
                <a:srgbClr val="F77D55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938145" y="7900035"/>
            <a:ext cx="793750" cy="1190625"/>
          </a:xfrm>
          <a:prstGeom prst="rect">
            <a:avLst/>
          </a:prstGeom>
          <a:noFill/>
          <a:ln w="19050">
            <a:solidFill>
              <a:srgbClr val="F77D55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4247515" y="8495030"/>
            <a:ext cx="79375" cy="79375"/>
          </a:xfrm>
          <a:prstGeom prst="ellipse">
            <a:avLst/>
          </a:prstGeom>
          <a:solidFill>
            <a:srgbClr val="F77D55"/>
          </a:solidFill>
          <a:ln>
            <a:solidFill>
              <a:srgbClr val="F77D5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cxnSp>
        <p:nvCxnSpPr>
          <p:cNvPr id="50" name="直接连接符 49"/>
          <p:cNvCxnSpPr>
            <a:endCxn id="49" idx="2"/>
          </p:cNvCxnSpPr>
          <p:nvPr/>
        </p:nvCxnSpPr>
        <p:spPr>
          <a:xfrm flipV="1">
            <a:off x="3771265" y="8535035"/>
            <a:ext cx="476250" cy="635"/>
          </a:xfrm>
          <a:prstGeom prst="line">
            <a:avLst/>
          </a:prstGeom>
          <a:ln>
            <a:solidFill>
              <a:srgbClr val="F7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287520" y="8388350"/>
            <a:ext cx="1190625" cy="295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25" dirty="0" smtClean="0">
                <a:solidFill>
                  <a:srgbClr val="F77D55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更多条件</a:t>
            </a:r>
            <a:endParaRPr lang="zh-CN" altLang="en-US" sz="1325" dirty="0" smtClean="0">
              <a:solidFill>
                <a:srgbClr val="F77D55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866640" y="7957820"/>
            <a:ext cx="183515" cy="132715"/>
          </a:xfrm>
          <a:prstGeom prst="rect">
            <a:avLst/>
          </a:prstGeom>
          <a:noFill/>
          <a:ln w="19050">
            <a:solidFill>
              <a:srgbClr val="F77D55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5605780" y="7981950"/>
            <a:ext cx="79375" cy="79375"/>
          </a:xfrm>
          <a:prstGeom prst="ellipse">
            <a:avLst/>
          </a:prstGeom>
          <a:solidFill>
            <a:srgbClr val="F77D55"/>
          </a:solidFill>
          <a:ln>
            <a:solidFill>
              <a:srgbClr val="F77D5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cxnSp>
        <p:nvCxnSpPr>
          <p:cNvPr id="54" name="直接连接符 53"/>
          <p:cNvCxnSpPr>
            <a:endCxn id="53" idx="2"/>
          </p:cNvCxnSpPr>
          <p:nvPr/>
        </p:nvCxnSpPr>
        <p:spPr>
          <a:xfrm flipV="1">
            <a:off x="5129530" y="8021955"/>
            <a:ext cx="476250" cy="635"/>
          </a:xfrm>
          <a:prstGeom prst="line">
            <a:avLst/>
          </a:prstGeom>
          <a:ln>
            <a:solidFill>
              <a:srgbClr val="F7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645785" y="7875905"/>
            <a:ext cx="1190625" cy="295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25" dirty="0" smtClean="0">
                <a:solidFill>
                  <a:srgbClr val="F77D55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添加更多</a:t>
            </a:r>
            <a:endParaRPr lang="zh-CN" altLang="en-US" sz="1325" dirty="0" smtClean="0">
              <a:solidFill>
                <a:srgbClr val="F77D55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82340" y="10242550"/>
            <a:ext cx="8051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b="1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- 11 -</a:t>
            </a:r>
            <a:endParaRPr lang="en-US" altLang="zh-CN" sz="1200" b="1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条件筛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260" y="6497955"/>
            <a:ext cx="6242050" cy="3104515"/>
          </a:xfrm>
          <a:prstGeom prst="rect">
            <a:avLst/>
          </a:prstGeom>
        </p:spPr>
      </p:pic>
      <p:pic>
        <p:nvPicPr>
          <p:cNvPr id="3" name="图片 2" descr="药品注册与受理数据库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60" y="1996440"/>
            <a:ext cx="6242685" cy="31051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482340" y="10242550"/>
            <a:ext cx="8540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b="1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- 12 -</a:t>
            </a:r>
            <a:endParaRPr lang="en-US" altLang="zh-CN" sz="1200" b="1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文本框 33"/>
          <p:cNvSpPr txBox="1"/>
          <p:nvPr/>
        </p:nvSpPr>
        <p:spPr>
          <a:xfrm>
            <a:off x="576990" y="948514"/>
            <a:ext cx="6457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0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热点搜索：快速搜索当前热点信息，方便快捷。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例如可筛选通过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/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视同通过一致性评价，临床试验默认许可的受理号。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71195" y="3616960"/>
            <a:ext cx="821690" cy="533400"/>
          </a:xfrm>
          <a:prstGeom prst="rect">
            <a:avLst/>
          </a:prstGeom>
          <a:noFill/>
          <a:ln w="19050">
            <a:solidFill>
              <a:srgbClr val="F77D55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008841" y="3881312"/>
            <a:ext cx="79379" cy="79379"/>
          </a:xfrm>
          <a:prstGeom prst="ellipse">
            <a:avLst/>
          </a:prstGeom>
          <a:solidFill>
            <a:srgbClr val="F77D55"/>
          </a:solidFill>
          <a:ln>
            <a:solidFill>
              <a:srgbClr val="F77D5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cxnSp>
        <p:nvCxnSpPr>
          <p:cNvPr id="23" name="直接连接符 22"/>
          <p:cNvCxnSpPr>
            <a:endCxn id="22" idx="2"/>
          </p:cNvCxnSpPr>
          <p:nvPr/>
        </p:nvCxnSpPr>
        <p:spPr>
          <a:xfrm flipV="1">
            <a:off x="1532568" y="3921001"/>
            <a:ext cx="476273" cy="418"/>
          </a:xfrm>
          <a:prstGeom prst="line">
            <a:avLst/>
          </a:prstGeom>
          <a:ln>
            <a:solidFill>
              <a:srgbClr val="F7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048949" y="3774916"/>
            <a:ext cx="1190683" cy="295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25" dirty="0" smtClean="0">
                <a:solidFill>
                  <a:srgbClr val="F77D55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热点搜索</a:t>
            </a:r>
            <a:endParaRPr lang="zh-CN" altLang="en-US" sz="1325" dirty="0" smtClean="0">
              <a:solidFill>
                <a:srgbClr val="F77D55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12" name="文本框 33"/>
          <p:cNvSpPr txBox="1"/>
          <p:nvPr/>
        </p:nvSpPr>
        <p:spPr>
          <a:xfrm>
            <a:off x="590918" y="5444657"/>
            <a:ext cx="6457545" cy="801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1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条件筛选：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针对结果列表二次筛选，进一步快速定位所需数据。条件筛选显示各维度数量，直观展现注册申报格局，提取有效信息。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1847" y="8759029"/>
            <a:ext cx="513874" cy="171848"/>
          </a:xfrm>
          <a:prstGeom prst="rect">
            <a:avLst/>
          </a:prstGeom>
          <a:noFill/>
          <a:ln w="19050">
            <a:solidFill>
              <a:srgbClr val="F77D55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761373" y="8785118"/>
            <a:ext cx="79379" cy="79379"/>
          </a:xfrm>
          <a:prstGeom prst="ellipse">
            <a:avLst/>
          </a:prstGeom>
          <a:solidFill>
            <a:srgbClr val="F77D55"/>
          </a:solidFill>
          <a:ln>
            <a:solidFill>
              <a:srgbClr val="F77D5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cxnSp>
        <p:nvCxnSpPr>
          <p:cNvPr id="15" name="直接连接符 14"/>
          <p:cNvCxnSpPr>
            <a:endCxn id="14" idx="2"/>
          </p:cNvCxnSpPr>
          <p:nvPr/>
        </p:nvCxnSpPr>
        <p:spPr>
          <a:xfrm flipV="1">
            <a:off x="1285100" y="8825443"/>
            <a:ext cx="476273" cy="418"/>
          </a:xfrm>
          <a:prstGeom prst="line">
            <a:avLst/>
          </a:prstGeom>
          <a:ln>
            <a:solidFill>
              <a:srgbClr val="F7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01480" y="8678723"/>
            <a:ext cx="1190683" cy="295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25" dirty="0" smtClean="0">
                <a:solidFill>
                  <a:srgbClr val="F77D55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条件筛选</a:t>
            </a:r>
            <a:endParaRPr lang="zh-CN" altLang="en-US" sz="1325" dirty="0" smtClean="0">
              <a:solidFill>
                <a:srgbClr val="F77D55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保存条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530" y="6524625"/>
            <a:ext cx="6269990" cy="3118485"/>
          </a:xfrm>
          <a:prstGeom prst="rect">
            <a:avLst/>
          </a:prstGeom>
        </p:spPr>
      </p:pic>
      <p:pic>
        <p:nvPicPr>
          <p:cNvPr id="3" name="图片 2" descr="筛选结果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30" y="1722755"/>
            <a:ext cx="6271260" cy="3119120"/>
          </a:xfrm>
          <a:prstGeom prst="rect">
            <a:avLst/>
          </a:prstGeom>
        </p:spPr>
      </p:pic>
      <p:sp>
        <p:nvSpPr>
          <p:cNvPr id="19" name="文本框 33"/>
          <p:cNvSpPr txBox="1"/>
          <p:nvPr/>
        </p:nvSpPr>
        <p:spPr>
          <a:xfrm>
            <a:off x="591754" y="953418"/>
            <a:ext cx="6457545" cy="801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1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例如搜索“吉非替尼”有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88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条数据，想快速找到批准生产的厂家，可点击审批结论，可以看到有三条信息，勾选“批准生产”，点击筛选，能够看到各厂家的申报信息。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35" name="矩形 34"/>
          <p:cNvSpPr/>
          <p:nvPr/>
        </p:nvSpPr>
        <p:spPr>
          <a:xfrm flipV="1">
            <a:off x="1501775" y="2156460"/>
            <a:ext cx="5374005" cy="1238250"/>
          </a:xfrm>
          <a:prstGeom prst="rect">
            <a:avLst/>
          </a:prstGeom>
          <a:noFill/>
          <a:ln w="19050">
            <a:solidFill>
              <a:srgbClr val="F77D55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006729" y="3874798"/>
            <a:ext cx="79379" cy="79379"/>
          </a:xfrm>
          <a:prstGeom prst="ellipse">
            <a:avLst/>
          </a:prstGeom>
          <a:solidFill>
            <a:srgbClr val="F77D55"/>
          </a:solidFill>
          <a:ln>
            <a:solidFill>
              <a:srgbClr val="F77D5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 rot="16200000" flipV="1">
            <a:off x="3808282" y="3637287"/>
            <a:ext cx="476273" cy="418"/>
          </a:xfrm>
          <a:prstGeom prst="line">
            <a:avLst/>
          </a:prstGeom>
          <a:ln>
            <a:solidFill>
              <a:srgbClr val="F7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621254" y="3968009"/>
            <a:ext cx="1190683" cy="295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25" dirty="0" smtClean="0">
                <a:solidFill>
                  <a:srgbClr val="F77D55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筛选结果</a:t>
            </a:r>
            <a:endParaRPr lang="zh-CN" altLang="en-US" sz="1325" dirty="0" smtClean="0">
              <a:solidFill>
                <a:srgbClr val="F77D55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2340" y="10242550"/>
            <a:ext cx="9112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b="1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- 13 -</a:t>
            </a:r>
            <a:endParaRPr lang="en-US" altLang="zh-CN" sz="1200" b="1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文本框 33"/>
          <p:cNvSpPr txBox="1"/>
          <p:nvPr/>
        </p:nvSpPr>
        <p:spPr>
          <a:xfrm>
            <a:off x="590918" y="4913858"/>
            <a:ext cx="645754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0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已选条件</a:t>
            </a:r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/</a:t>
            </a: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保存的条件：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查询条件清晰明确，常用条件一键保存，下次进入该数据库点击已保存的条件即可进行搜索，例如对上述搜索条件“药品名称 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: 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吉非替尼 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and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审评结论 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: 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批准生产”点击保存，并命名“批准生产的吉非替尼”。下次进入注册数据库，在左侧保存的条件下点击该名称，即可进入之前条件的搜索结果页，方便快捷，利于用户快速查询分析。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30020" y="6796405"/>
            <a:ext cx="780415" cy="191135"/>
          </a:xfrm>
          <a:prstGeom prst="rect">
            <a:avLst/>
          </a:prstGeom>
          <a:noFill/>
          <a:ln w="19050">
            <a:solidFill>
              <a:srgbClr val="F77D55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282190" y="6796405"/>
            <a:ext cx="238125" cy="191135"/>
          </a:xfrm>
          <a:prstGeom prst="rect">
            <a:avLst/>
          </a:prstGeom>
          <a:noFill/>
          <a:ln w="19050">
            <a:solidFill>
              <a:srgbClr val="F77D55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144520" y="7983855"/>
            <a:ext cx="1349375" cy="174625"/>
          </a:xfrm>
          <a:prstGeom prst="rect">
            <a:avLst/>
          </a:prstGeom>
          <a:noFill/>
          <a:ln w="19050">
            <a:solidFill>
              <a:srgbClr val="F77D55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84530" y="9484360"/>
            <a:ext cx="745490" cy="158750"/>
          </a:xfrm>
          <a:prstGeom prst="rect">
            <a:avLst/>
          </a:prstGeom>
          <a:noFill/>
          <a:ln w="19050">
            <a:solidFill>
              <a:srgbClr val="F77D55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743710" y="6569710"/>
            <a:ext cx="158750" cy="158750"/>
          </a:xfrm>
          <a:prstGeom prst="ellipse">
            <a:avLst/>
          </a:prstGeom>
          <a:solidFill>
            <a:srgbClr val="F77D55"/>
          </a:solidFill>
          <a:ln>
            <a:solidFill>
              <a:srgbClr val="F77D5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77670" y="6503670"/>
            <a:ext cx="317500" cy="295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25" dirty="0" smtClean="0">
                <a:solidFill>
                  <a:schemeClr val="bg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1</a:t>
            </a:r>
            <a:endParaRPr lang="en-US" altLang="zh-CN" sz="1325" dirty="0" smtClean="0">
              <a:solidFill>
                <a:schemeClr val="bg1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308225" y="6569710"/>
            <a:ext cx="158750" cy="158750"/>
          </a:xfrm>
          <a:prstGeom prst="ellipse">
            <a:avLst/>
          </a:prstGeom>
          <a:solidFill>
            <a:srgbClr val="F77D55"/>
          </a:solidFill>
          <a:ln>
            <a:solidFill>
              <a:srgbClr val="F77D5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42185" y="6503670"/>
            <a:ext cx="317500" cy="295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25" dirty="0" smtClean="0">
                <a:solidFill>
                  <a:schemeClr val="bg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2</a:t>
            </a:r>
            <a:endParaRPr lang="en-US" altLang="zh-CN" sz="1325" dirty="0" smtClean="0">
              <a:solidFill>
                <a:schemeClr val="bg1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3766185" y="7713345"/>
            <a:ext cx="158750" cy="158750"/>
          </a:xfrm>
          <a:prstGeom prst="ellipse">
            <a:avLst/>
          </a:prstGeom>
          <a:solidFill>
            <a:srgbClr val="F77D55"/>
          </a:solidFill>
          <a:ln>
            <a:solidFill>
              <a:srgbClr val="F77D5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00145" y="7647305"/>
            <a:ext cx="317500" cy="295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25" dirty="0" smtClean="0">
                <a:solidFill>
                  <a:schemeClr val="bg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3</a:t>
            </a:r>
            <a:endParaRPr lang="en-US" altLang="zh-CN" sz="1325" dirty="0" smtClean="0">
              <a:solidFill>
                <a:schemeClr val="bg1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996315" y="9232900"/>
            <a:ext cx="158750" cy="158750"/>
          </a:xfrm>
          <a:prstGeom prst="ellipse">
            <a:avLst/>
          </a:prstGeom>
          <a:solidFill>
            <a:srgbClr val="F77D55"/>
          </a:solidFill>
          <a:ln>
            <a:solidFill>
              <a:srgbClr val="F77D5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30275" y="9166860"/>
            <a:ext cx="317500" cy="295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25" dirty="0" smtClean="0">
                <a:solidFill>
                  <a:schemeClr val="bg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4</a:t>
            </a:r>
            <a:endParaRPr lang="en-US" altLang="zh-CN" sz="1325" dirty="0" smtClean="0">
              <a:solidFill>
                <a:schemeClr val="bg1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药品类型"/>
          <p:cNvPicPr>
            <a:picLocks noChangeAspect="1"/>
          </p:cNvPicPr>
          <p:nvPr/>
        </p:nvPicPr>
        <p:blipFill>
          <a:blip r:embed="rId1"/>
          <a:srcRect l="12008" t="15677" r="8289" b="6588"/>
          <a:stretch>
            <a:fillRect/>
          </a:stretch>
        </p:blipFill>
        <p:spPr>
          <a:xfrm>
            <a:off x="606425" y="6102985"/>
            <a:ext cx="6332855" cy="3072130"/>
          </a:xfrm>
          <a:prstGeom prst="rect">
            <a:avLst/>
          </a:prstGeom>
        </p:spPr>
      </p:pic>
      <p:pic>
        <p:nvPicPr>
          <p:cNvPr id="2" name="图片 1" descr="ATC分类"/>
          <p:cNvPicPr>
            <a:picLocks noChangeAspect="1"/>
          </p:cNvPicPr>
          <p:nvPr/>
        </p:nvPicPr>
        <p:blipFill>
          <a:blip r:embed="rId2"/>
          <a:srcRect l="11913" t="9583" b="6683"/>
          <a:stretch>
            <a:fillRect/>
          </a:stretch>
        </p:blipFill>
        <p:spPr>
          <a:xfrm>
            <a:off x="702310" y="1740535"/>
            <a:ext cx="6159500" cy="2912110"/>
          </a:xfrm>
          <a:prstGeom prst="rect">
            <a:avLst/>
          </a:prstGeom>
        </p:spPr>
      </p:pic>
      <p:sp>
        <p:nvSpPr>
          <p:cNvPr id="19" name="文本框 33"/>
          <p:cNvSpPr txBox="1"/>
          <p:nvPr/>
        </p:nvSpPr>
        <p:spPr>
          <a:xfrm>
            <a:off x="591754" y="920171"/>
            <a:ext cx="64575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0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多级联动下拉筛选</a:t>
            </a:r>
            <a:endParaRPr lang="zh-CN" altLang="en-US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0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例如注册数据库“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ATC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分类”条件，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ATC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分类层级关系清晰、从左到右依次进行筛选，方便快捷。 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82340" y="10242550"/>
            <a:ext cx="8674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b="1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- 14 -</a:t>
            </a:r>
            <a:endParaRPr lang="en-US" altLang="zh-CN" sz="1200" b="1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文本框 33"/>
          <p:cNvSpPr txBox="1"/>
          <p:nvPr/>
        </p:nvSpPr>
        <p:spPr>
          <a:xfrm>
            <a:off x="590918" y="4913858"/>
            <a:ext cx="64575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0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下拉多选</a:t>
            </a:r>
            <a:endParaRPr lang="zh-CN" altLang="en-US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0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针对下拉筛选，可进行多个条件勾选，例如“药品类型“条件，可同时勾选”中药“、”化药”“生物制品“进行多种药品类型分析。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510280" y="7733665"/>
            <a:ext cx="1430655" cy="455295"/>
          </a:xfrm>
          <a:prstGeom prst="rect">
            <a:avLst/>
          </a:prstGeom>
          <a:noFill/>
          <a:ln w="19050">
            <a:solidFill>
              <a:srgbClr val="F77D55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397500" y="7919720"/>
            <a:ext cx="79375" cy="79375"/>
          </a:xfrm>
          <a:prstGeom prst="ellipse">
            <a:avLst/>
          </a:prstGeom>
          <a:solidFill>
            <a:srgbClr val="F77D55"/>
          </a:solidFill>
          <a:ln>
            <a:solidFill>
              <a:srgbClr val="F77D5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cxnSp>
        <p:nvCxnSpPr>
          <p:cNvPr id="29" name="直接连接符 28"/>
          <p:cNvCxnSpPr>
            <a:endCxn id="28" idx="2"/>
          </p:cNvCxnSpPr>
          <p:nvPr/>
        </p:nvCxnSpPr>
        <p:spPr>
          <a:xfrm flipV="1">
            <a:off x="4921250" y="7959725"/>
            <a:ext cx="476250" cy="635"/>
          </a:xfrm>
          <a:prstGeom prst="line">
            <a:avLst/>
          </a:prstGeom>
          <a:ln>
            <a:solidFill>
              <a:srgbClr val="F7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37505" y="7813040"/>
            <a:ext cx="1190625" cy="295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25" dirty="0" smtClean="0">
                <a:solidFill>
                  <a:srgbClr val="F77D55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条件勾选</a:t>
            </a:r>
            <a:endParaRPr lang="zh-CN" altLang="en-US" sz="1325" dirty="0" smtClean="0">
              <a:solidFill>
                <a:srgbClr val="F77D55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Administrator\Desktop\目录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7146"/>
            <a:ext cx="7559675" cy="10703688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1763395" y="2642235"/>
            <a:ext cx="14655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4B79EC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产品概述</a:t>
            </a:r>
            <a:endParaRPr lang="zh-CN" altLang="en-US" sz="2000" b="1" kern="0" dirty="0" smtClean="0">
              <a:solidFill>
                <a:srgbClr val="4B79EC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63613" y="3400499"/>
            <a:ext cx="1465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4B79EC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产品特色</a:t>
            </a:r>
            <a:endParaRPr lang="zh-CN" altLang="en-US" sz="2000" dirty="0" smtClean="0">
              <a:solidFill>
                <a:srgbClr val="4B79EC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63613" y="5317440"/>
            <a:ext cx="1753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4B79EC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操作详解</a:t>
            </a:r>
            <a:endParaRPr lang="zh-CN" altLang="en-US" sz="2000" dirty="0" smtClean="0">
              <a:solidFill>
                <a:srgbClr val="4B79EC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63395" y="3801934"/>
            <a:ext cx="868045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数据丰富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63395" y="4121468"/>
            <a:ext cx="785495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数据深度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63395" y="4449128"/>
            <a:ext cx="86741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便捷智能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63395" y="4773930"/>
            <a:ext cx="904875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人性化体验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63395" y="5769610"/>
            <a:ext cx="785495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注册登录</a:t>
            </a:r>
            <a:r>
              <a:rPr lang="zh-CN" altLang="en-US" sz="1100" b="1" dirty="0" smtClean="0">
                <a:solidFill>
                  <a:srgbClr val="4B79EC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  <a:sym typeface="+mn-ea"/>
              </a:rPr>
              <a:t> 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63395" y="6109970"/>
            <a:ext cx="109220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数据库导航</a:t>
            </a:r>
            <a:r>
              <a:rPr lang="zh-CN" altLang="en-US" sz="1100" b="1" dirty="0" smtClean="0">
                <a:solidFill>
                  <a:srgbClr val="4B79EC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  <a:sym typeface="+mn-ea"/>
              </a:rPr>
              <a:t> 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3395" y="6450330"/>
            <a:ext cx="904875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综合搜索</a:t>
            </a:r>
            <a:r>
              <a:rPr lang="zh-CN" altLang="en-US" sz="1100" b="1" dirty="0" smtClean="0">
                <a:solidFill>
                  <a:srgbClr val="4B79EC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  <a:sym typeface="+mn-ea"/>
              </a:rPr>
              <a:t> 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63395" y="6790690"/>
            <a:ext cx="273558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具体数据库介绍（以注册数据库为例）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63395" y="7367905"/>
            <a:ext cx="13601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4B79EC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关于我们</a:t>
            </a:r>
            <a:r>
              <a:rPr lang="zh-CN" altLang="en-US" sz="2000" dirty="0" smtClean="0">
                <a:solidFill>
                  <a:srgbClr val="4B79EC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  <a:sym typeface="+mn-ea"/>
              </a:rPr>
              <a:t>  </a:t>
            </a:r>
            <a:endParaRPr lang="zh-CN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78112" y="2703830"/>
            <a:ext cx="635031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01</a:t>
            </a:r>
            <a:endParaRPr lang="en-US" altLang="zh-CN" sz="1200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978113" y="3794314"/>
            <a:ext cx="635031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02</a:t>
            </a:r>
            <a:endParaRPr lang="en-US" altLang="zh-CN" sz="1200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78113" y="4118164"/>
            <a:ext cx="635031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02</a:t>
            </a:r>
            <a:endParaRPr lang="en-US" altLang="zh-CN" sz="1200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78113" y="4442014"/>
            <a:ext cx="635031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04</a:t>
            </a:r>
            <a:endParaRPr lang="en-US" altLang="zh-CN" sz="1200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78113" y="4765864"/>
            <a:ext cx="635031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05</a:t>
            </a:r>
            <a:endParaRPr lang="en-US" altLang="zh-CN" sz="1200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978113" y="5761990"/>
            <a:ext cx="635031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06</a:t>
            </a:r>
            <a:endParaRPr lang="en-US" altLang="zh-CN" sz="1200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978113" y="6102350"/>
            <a:ext cx="635031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07</a:t>
            </a:r>
            <a:endParaRPr lang="en-US" altLang="zh-CN" sz="1200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978113" y="6442710"/>
            <a:ext cx="635031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07</a:t>
            </a:r>
            <a:endParaRPr lang="en-US" altLang="zh-CN" sz="1200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978113" y="6783070"/>
            <a:ext cx="635031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09</a:t>
            </a:r>
            <a:endParaRPr lang="en-US" altLang="zh-CN" sz="1200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978113" y="7429500"/>
            <a:ext cx="635031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21</a:t>
            </a:r>
            <a:endParaRPr lang="en-US" altLang="zh-CN" sz="1200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68" name="文本框 2"/>
          <p:cNvSpPr txBox="1"/>
          <p:nvPr/>
        </p:nvSpPr>
        <p:spPr>
          <a:xfrm>
            <a:off x="978315" y="521370"/>
            <a:ext cx="1323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230" dirty="0" smtClean="0">
                <a:solidFill>
                  <a:schemeClr val="bg1"/>
                </a:solidFill>
                <a:latin typeface="思源黑体 CN" panose="020B0800000000000000" charset="-122"/>
                <a:ea typeface="思源黑体 CN" panose="020B0800000000000000" charset="-122"/>
                <a:cs typeface="Arial" panose="020B0604020202020204" pitchFamily="34" charset="0"/>
                <a:sym typeface="Arial" panose="020B0604020202020204"/>
              </a:rPr>
              <a:t>目录</a:t>
            </a:r>
            <a:endParaRPr lang="en-US" altLang="zh-CN" sz="4000" b="1" spc="230" dirty="0">
              <a:solidFill>
                <a:schemeClr val="bg1"/>
              </a:solidFill>
              <a:latin typeface="思源黑体 CN" panose="020B0800000000000000" charset="-122"/>
              <a:ea typeface="思源黑体 CN" panose="020B0800000000000000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69" name="文本框 2"/>
          <p:cNvSpPr txBox="1"/>
          <p:nvPr/>
        </p:nvSpPr>
        <p:spPr>
          <a:xfrm>
            <a:off x="2070010" y="849243"/>
            <a:ext cx="249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Arial" panose="020B0604020202020204" pitchFamily="34" charset="0"/>
                <a:sym typeface="Arial" panose="020B0604020202020204"/>
              </a:rPr>
              <a:t>CONTENT</a:t>
            </a:r>
            <a:endParaRPr lang="en-US" altLang="zh-CN" dirty="0">
              <a:solidFill>
                <a:schemeClr val="bg1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Arial" panose="020B0604020202020204" pitchFamily="34" charset="0"/>
              <a:sym typeface="Arial" panose="020B0604020202020204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2938780" y="2841625"/>
            <a:ext cx="3039110" cy="0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2483485" y="3930522"/>
            <a:ext cx="3494405" cy="3175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2483485" y="4254500"/>
            <a:ext cx="3494405" cy="3175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2483485" y="4577715"/>
            <a:ext cx="3494405" cy="3175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2627630" y="4902835"/>
            <a:ext cx="3350260" cy="2540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2555875" y="5898515"/>
            <a:ext cx="3422015" cy="23495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627630" y="6238875"/>
            <a:ext cx="3350260" cy="2540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2483485" y="6579235"/>
            <a:ext cx="3494405" cy="3175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938780" y="7567295"/>
            <a:ext cx="3039110" cy="0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4211955" y="6918960"/>
            <a:ext cx="1765935" cy="10795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268095" y="2574925"/>
            <a:ext cx="627380" cy="515620"/>
            <a:chOff x="1997" y="4064"/>
            <a:chExt cx="988" cy="812"/>
          </a:xfrm>
        </p:grpSpPr>
        <p:sp>
          <p:nvSpPr>
            <p:cNvPr id="9" name="文本框 8"/>
            <p:cNvSpPr txBox="1"/>
            <p:nvPr/>
          </p:nvSpPr>
          <p:spPr>
            <a:xfrm>
              <a:off x="1997" y="4064"/>
              <a:ext cx="78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solidFill>
                    <a:srgbClr val="555B7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01</a:t>
              </a:r>
              <a:endParaRPr lang="en-US" altLang="zh-CN" sz="2000" b="1">
                <a:solidFill>
                  <a:srgbClr val="555B7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997" y="4466"/>
              <a:ext cx="988" cy="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100">
                  <a:solidFill>
                    <a:srgbClr val="555B71"/>
                  </a:solidFill>
                  <a:latin typeface="Source Han Sans CN Regular" panose="020B0800000000000000" charset="-122"/>
                  <a:ea typeface="Source Han Sans CN Regular" panose="020B0800000000000000" charset="-122"/>
                </a:rPr>
                <a:t>PART</a:t>
              </a:r>
              <a:endParaRPr lang="en-US" altLang="zh-CN" sz="110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268095" y="3308350"/>
            <a:ext cx="627380" cy="515620"/>
            <a:chOff x="1997" y="4064"/>
            <a:chExt cx="988" cy="812"/>
          </a:xfrm>
        </p:grpSpPr>
        <p:sp>
          <p:nvSpPr>
            <p:cNvPr id="20" name="文本框 19"/>
            <p:cNvSpPr txBox="1"/>
            <p:nvPr/>
          </p:nvSpPr>
          <p:spPr>
            <a:xfrm>
              <a:off x="1997" y="4064"/>
              <a:ext cx="78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solidFill>
                    <a:srgbClr val="555B7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02</a:t>
              </a:r>
              <a:endParaRPr lang="en-US" altLang="zh-CN" sz="2000" b="1">
                <a:solidFill>
                  <a:srgbClr val="555B7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997" y="4466"/>
              <a:ext cx="988" cy="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100">
                  <a:solidFill>
                    <a:srgbClr val="555B71"/>
                  </a:solidFill>
                  <a:latin typeface="Source Han Sans CN Regular" panose="020B0800000000000000" charset="-122"/>
                  <a:ea typeface="Source Han Sans CN Regular" panose="020B0800000000000000" charset="-122"/>
                </a:rPr>
                <a:t>PART</a:t>
              </a:r>
              <a:endParaRPr lang="en-US" altLang="zh-CN" sz="110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268095" y="5261610"/>
            <a:ext cx="627380" cy="2517140"/>
            <a:chOff x="1997" y="4064"/>
            <a:chExt cx="988" cy="3964"/>
          </a:xfrm>
        </p:grpSpPr>
        <p:sp>
          <p:nvSpPr>
            <p:cNvPr id="23" name="文本框 22"/>
            <p:cNvSpPr txBox="1"/>
            <p:nvPr/>
          </p:nvSpPr>
          <p:spPr>
            <a:xfrm>
              <a:off x="1997" y="4064"/>
              <a:ext cx="78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solidFill>
                    <a:srgbClr val="555B7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03</a:t>
              </a:r>
              <a:endParaRPr lang="en-US" altLang="zh-CN" sz="2000" b="1">
                <a:solidFill>
                  <a:srgbClr val="555B7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997" y="4466"/>
              <a:ext cx="988" cy="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100">
                  <a:solidFill>
                    <a:srgbClr val="555B71"/>
                  </a:solidFill>
                  <a:latin typeface="Source Han Sans CN Regular" panose="020B0800000000000000" charset="-122"/>
                  <a:ea typeface="Source Han Sans CN Regular" panose="020B0800000000000000" charset="-122"/>
                </a:rPr>
                <a:t>PART</a:t>
              </a:r>
              <a:endParaRPr lang="en-US" altLang="zh-CN" sz="110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997" y="7216"/>
              <a:ext cx="78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solidFill>
                    <a:srgbClr val="555B7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04</a:t>
              </a:r>
              <a:endParaRPr lang="en-US" altLang="zh-CN" sz="2000" b="1">
                <a:solidFill>
                  <a:srgbClr val="555B7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997" y="7618"/>
              <a:ext cx="988" cy="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100">
                  <a:solidFill>
                    <a:srgbClr val="555B71"/>
                  </a:solidFill>
                  <a:latin typeface="Source Han Sans CN Regular" panose="020B0800000000000000" charset="-122"/>
                  <a:ea typeface="Source Han Sans CN Regular" panose="020B0800000000000000" charset="-122"/>
                </a:rPr>
                <a:t>PART</a:t>
              </a:r>
              <a:endParaRPr lang="en-US" altLang="zh-CN" sz="110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恒瑞"/>
          <p:cNvPicPr>
            <a:picLocks noChangeAspect="1"/>
          </p:cNvPicPr>
          <p:nvPr/>
        </p:nvPicPr>
        <p:blipFill>
          <a:blip r:embed="rId1"/>
          <a:srcRect b="24985"/>
          <a:stretch>
            <a:fillRect/>
          </a:stretch>
        </p:blipFill>
        <p:spPr>
          <a:xfrm>
            <a:off x="605155" y="2800985"/>
            <a:ext cx="6224270" cy="2322195"/>
          </a:xfrm>
          <a:prstGeom prst="rect">
            <a:avLst/>
          </a:prstGeom>
        </p:spPr>
      </p:pic>
      <p:sp>
        <p:nvSpPr>
          <p:cNvPr id="25" name="文本框 33"/>
          <p:cNvSpPr txBox="1"/>
          <p:nvPr/>
        </p:nvSpPr>
        <p:spPr>
          <a:xfrm>
            <a:off x="551180" y="879475"/>
            <a:ext cx="633095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0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多种浏览方式</a:t>
            </a:r>
            <a:endParaRPr lang="en-US" altLang="zh-CN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 algn="just">
              <a:lnSpc>
                <a:spcPct val="20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注册数据库包含按受理号浏览（默认）、按药品名称浏览、按企业名称浏览，多维度对申报信息进行分析。例如搜索企业“江苏恒瑞医药股份有限公司“ 点击按药品名称浏览，可看到该企业申报的品种有“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447”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个，以及各品种所处申报阶段和申请类型，点击具体数据字，可查询具体受理号，点击蓝色链接，即可查看详情信息。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914525" y="3205480"/>
            <a:ext cx="476250" cy="153035"/>
          </a:xfrm>
          <a:prstGeom prst="rect">
            <a:avLst/>
          </a:prstGeom>
          <a:noFill/>
          <a:ln w="19050">
            <a:solidFill>
              <a:srgbClr val="F77D55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2340" y="10242550"/>
            <a:ext cx="8261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b="1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- 15 -</a:t>
            </a:r>
            <a:endParaRPr lang="en-US" altLang="zh-CN" sz="1200" b="1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7020" y="6253330"/>
            <a:ext cx="6492875" cy="4762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15" name="文本框 33"/>
          <p:cNvSpPr txBox="1"/>
          <p:nvPr/>
        </p:nvSpPr>
        <p:spPr>
          <a:xfrm>
            <a:off x="590918" y="5194987"/>
            <a:ext cx="645754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5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显示</a:t>
            </a:r>
            <a:endParaRPr lang="en-US" altLang="zh-CN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  <a:p>
            <a:pPr indent="288290">
              <a:lnSpc>
                <a:spcPct val="25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可对列表显示字段进行增减、调整顺序，人性化设置，满足不同用户需求与习惯。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pic>
        <p:nvPicPr>
          <p:cNvPr id="3" name="图片 2" descr="显示"/>
          <p:cNvPicPr>
            <a:picLocks noChangeAspect="1"/>
          </p:cNvPicPr>
          <p:nvPr/>
        </p:nvPicPr>
        <p:blipFill>
          <a:blip r:embed="rId2"/>
          <a:srcRect l="16982" t="19713" r="20467" b="17860"/>
          <a:stretch>
            <a:fillRect/>
          </a:stretch>
        </p:blipFill>
        <p:spPr>
          <a:xfrm>
            <a:off x="605155" y="6447790"/>
            <a:ext cx="6291580" cy="3122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33"/>
          <p:cNvSpPr txBox="1"/>
          <p:nvPr/>
        </p:nvSpPr>
        <p:spPr>
          <a:xfrm>
            <a:off x="525465" y="881410"/>
            <a:ext cx="64575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0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导出</a:t>
            </a:r>
            <a:endParaRPr lang="en-US" altLang="zh-CN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0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可将检索结果批量导出到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EXCEL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，用户可根据自身需求选择想要导出的字段，方便用户进行二次分析利用。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pic>
        <p:nvPicPr>
          <p:cNvPr id="24" name="图片 2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516214" y="1996241"/>
            <a:ext cx="2527247" cy="2701593"/>
          </a:xfrm>
          <a:prstGeom prst="rect">
            <a:avLst/>
          </a:prstGeom>
        </p:spPr>
      </p:pic>
      <p:sp>
        <p:nvSpPr>
          <p:cNvPr id="10" name="文本框 33"/>
          <p:cNvSpPr txBox="1"/>
          <p:nvPr/>
        </p:nvSpPr>
        <p:spPr>
          <a:xfrm>
            <a:off x="590918" y="5016048"/>
            <a:ext cx="645754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0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智能分析</a:t>
            </a:r>
            <a:endParaRPr lang="en-US" altLang="zh-CN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0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从多个维度对检索结果进行可视化分析，全面为您展示一个产品、一类产品、一个企业的研发格局，申报趋势。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0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例如以药品名称“吉非替尼片“进行检索，通过概览我们可以看到，申报总量为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55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个，其中申报临床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4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个，申报生产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35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个，在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2014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年最多，目前已批准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42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个，共申报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38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个独立产品（独立产品：同一企业的同一药品制剂只计算一次，排除了同一剂型不同规格重复计算、以及补充申请、复审等情况。），共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12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个省份地区申报，江苏的企业最多，共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37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加企业申报，其中阿斯利康制药有限公司最多，申请了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5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个。有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1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个属于优先审评品种、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1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个属于一致性评价品种，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0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个为重大专项品种。通过概览信息快速了解申报情况。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pic>
        <p:nvPicPr>
          <p:cNvPr id="1026" name="Picture 2" descr="C:\Users\Administrator\Desktop\未标题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587" y="8154218"/>
            <a:ext cx="6286500" cy="1647825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1724173" y="8874298"/>
            <a:ext cx="5080000" cy="476250"/>
          </a:xfrm>
          <a:prstGeom prst="rect">
            <a:avLst/>
          </a:prstGeom>
          <a:noFill/>
          <a:ln w="19050">
            <a:solidFill>
              <a:srgbClr val="F77D55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224486" y="9731027"/>
            <a:ext cx="79375" cy="79375"/>
          </a:xfrm>
          <a:prstGeom prst="ellipse">
            <a:avLst/>
          </a:prstGeom>
          <a:solidFill>
            <a:srgbClr val="F77D55"/>
          </a:solidFill>
          <a:ln>
            <a:solidFill>
              <a:srgbClr val="F77D5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4263856" y="9378354"/>
            <a:ext cx="0" cy="360040"/>
          </a:xfrm>
          <a:prstGeom prst="line">
            <a:avLst/>
          </a:prstGeom>
          <a:ln>
            <a:solidFill>
              <a:srgbClr val="F7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79837" y="9800390"/>
            <a:ext cx="1190625" cy="295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25" dirty="0" smtClean="0">
                <a:solidFill>
                  <a:srgbClr val="F77D55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概览统计</a:t>
            </a:r>
            <a:endParaRPr lang="zh-CN" altLang="en-US" sz="1325" dirty="0" smtClean="0">
              <a:solidFill>
                <a:srgbClr val="F77D55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82340" y="10242550"/>
            <a:ext cx="821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b="1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- 16 -</a:t>
            </a:r>
            <a:endParaRPr lang="en-US" altLang="zh-CN" sz="1200" b="1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93215FCD-AF44-4e3e-8B47-07D4E93308A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24615" y="2012086"/>
            <a:ext cx="6310771" cy="3175156"/>
          </a:xfrm>
          <a:prstGeom prst="rect">
            <a:avLst/>
          </a:prstGeom>
          <a:noFill/>
        </p:spPr>
      </p:pic>
      <p:sp>
        <p:nvSpPr>
          <p:cNvPr id="23" name="文本框 33"/>
          <p:cNvSpPr txBox="1"/>
          <p:nvPr/>
        </p:nvSpPr>
        <p:spPr>
          <a:xfrm>
            <a:off x="590918" y="900782"/>
            <a:ext cx="64575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0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多视图切换，可选择柱形图、饼状图、折线图、地图等，可保存图片，用于报告中分析，可全屏查看，视图效果更广、更清晰。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pic>
        <p:nvPicPr>
          <p:cNvPr id="18" name="图片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223" y="5976528"/>
            <a:ext cx="6350312" cy="3016398"/>
          </a:xfrm>
          <a:prstGeom prst="rect">
            <a:avLst/>
          </a:prstGeom>
        </p:spPr>
      </p:pic>
      <p:sp>
        <p:nvSpPr>
          <p:cNvPr id="20" name="文本框 33"/>
          <p:cNvSpPr txBox="1"/>
          <p:nvPr/>
        </p:nvSpPr>
        <p:spPr>
          <a:xfrm>
            <a:off x="590918" y="5391743"/>
            <a:ext cx="6457545" cy="514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5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详情页</a:t>
            </a:r>
            <a:endParaRPr lang="zh-CN" altLang="en-US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399504" y="3837801"/>
            <a:ext cx="555652" cy="238137"/>
          </a:xfrm>
          <a:prstGeom prst="rect">
            <a:avLst/>
          </a:prstGeom>
          <a:noFill/>
          <a:ln w="19050">
            <a:solidFill>
              <a:srgbClr val="F77D55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626221" y="4551376"/>
            <a:ext cx="79379" cy="79379"/>
          </a:xfrm>
          <a:prstGeom prst="ellipse">
            <a:avLst/>
          </a:prstGeom>
          <a:solidFill>
            <a:srgbClr val="F77D55"/>
          </a:solidFill>
          <a:ln>
            <a:solidFill>
              <a:srgbClr val="F77D5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rot="16200000" flipV="1">
            <a:off x="6427774" y="4313866"/>
            <a:ext cx="476273" cy="418"/>
          </a:xfrm>
          <a:prstGeom prst="line">
            <a:avLst/>
          </a:prstGeom>
          <a:ln>
            <a:solidFill>
              <a:srgbClr val="F7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240746" y="4579135"/>
            <a:ext cx="1190683" cy="50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25" dirty="0" smtClean="0">
                <a:solidFill>
                  <a:srgbClr val="F77D55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视图切换</a:t>
            </a:r>
            <a:endParaRPr lang="en-US" altLang="zh-CN" sz="1325" dirty="0" smtClean="0">
              <a:solidFill>
                <a:srgbClr val="F77D55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  <a:p>
            <a:r>
              <a:rPr lang="zh-CN" altLang="en-US" sz="1325" dirty="0" smtClean="0">
                <a:solidFill>
                  <a:srgbClr val="F77D55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全屏查看</a:t>
            </a:r>
            <a:endParaRPr lang="zh-CN" altLang="en-US" sz="1325" dirty="0">
              <a:solidFill>
                <a:srgbClr val="F77D55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2340" y="10242550"/>
            <a:ext cx="8293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b="1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- 17 -</a:t>
            </a:r>
            <a:endParaRPr lang="en-US" altLang="zh-CN" sz="1200" b="1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istrator\Desktop\CB57BC17-B618-4639-903D-FC844EAF7AB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35914" y="6685792"/>
            <a:ext cx="6264696" cy="2623980"/>
          </a:xfrm>
          <a:prstGeom prst="rect">
            <a:avLst/>
          </a:prstGeom>
          <a:noFill/>
        </p:spPr>
      </p:pic>
      <p:sp>
        <p:nvSpPr>
          <p:cNvPr id="30" name="矩形 29"/>
          <p:cNvSpPr/>
          <p:nvPr/>
        </p:nvSpPr>
        <p:spPr>
          <a:xfrm>
            <a:off x="287020" y="1853565"/>
            <a:ext cx="6805295" cy="4762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23" name="文本框 33"/>
          <p:cNvSpPr txBox="1"/>
          <p:nvPr/>
        </p:nvSpPr>
        <p:spPr>
          <a:xfrm>
            <a:off x="590918" y="900782"/>
            <a:ext cx="645754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5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基本信息</a:t>
            </a:r>
            <a:endParaRPr lang="en-US" altLang="zh-CN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  <a:p>
            <a:pPr indent="288290">
              <a:lnSpc>
                <a:spcPct val="25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展示该申报品种基本信息，注册审评结论以动态印章效果，结论信息一目了然。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20" name="文本框 33"/>
          <p:cNvSpPr txBox="1"/>
          <p:nvPr/>
        </p:nvSpPr>
        <p:spPr>
          <a:xfrm>
            <a:off x="497611" y="4869727"/>
            <a:ext cx="6457545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0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时光轴升级</a:t>
            </a:r>
            <a:endParaRPr lang="en-US" altLang="zh-CN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0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注册时光轴升级，细化审评进度，专业审评进度、一致性审评进度加入。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0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下图为例，我们能够看到该品种从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CFDA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受理、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CDE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承办、进入新报任务、开始技术审评，以及各专业正在审评、完成审评、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CFDA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开始审批及发件节点信息，完整呈现药品注册详细进度，帮助企业快速获悉产品申报动态。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31" name="文本框 33"/>
          <p:cNvSpPr txBox="1"/>
          <p:nvPr/>
        </p:nvSpPr>
        <p:spPr>
          <a:xfrm>
            <a:off x="590918" y="9224682"/>
            <a:ext cx="6457545" cy="514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5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时光轴可查看该药品注册受理专业技术审评进度，左侧可查看各个节点的审评时长。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2340" y="10242550"/>
            <a:ext cx="8737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b="1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- 18 -</a:t>
            </a:r>
            <a:endParaRPr lang="en-US" altLang="zh-CN" sz="1200" b="1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483693" y="7756895"/>
            <a:ext cx="2304256" cy="864096"/>
          </a:xfrm>
          <a:prstGeom prst="rect">
            <a:avLst/>
          </a:prstGeom>
          <a:noFill/>
          <a:ln w="19050">
            <a:solidFill>
              <a:srgbClr val="F77D55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3596134" y="8825440"/>
            <a:ext cx="79375" cy="79375"/>
          </a:xfrm>
          <a:prstGeom prst="ellipse">
            <a:avLst/>
          </a:prstGeom>
          <a:solidFill>
            <a:srgbClr val="F77D55"/>
          </a:solidFill>
          <a:ln>
            <a:solidFill>
              <a:srgbClr val="F77D5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3635821" y="8640382"/>
            <a:ext cx="1" cy="185060"/>
          </a:xfrm>
          <a:prstGeom prst="line">
            <a:avLst/>
          </a:prstGeom>
          <a:ln>
            <a:solidFill>
              <a:srgbClr val="F7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987749" y="8906465"/>
            <a:ext cx="1296144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25" dirty="0" smtClean="0">
                <a:solidFill>
                  <a:srgbClr val="F77D55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专业审评进度</a:t>
            </a:r>
            <a:endParaRPr lang="zh-CN" altLang="en-US" sz="1325" dirty="0" smtClean="0">
              <a:solidFill>
                <a:srgbClr val="F77D55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02687" y="8609416"/>
            <a:ext cx="1224136" cy="216024"/>
          </a:xfrm>
          <a:prstGeom prst="rect">
            <a:avLst/>
          </a:prstGeom>
          <a:noFill/>
          <a:ln w="19050">
            <a:solidFill>
              <a:srgbClr val="F77D55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675068" y="8370240"/>
            <a:ext cx="79375" cy="79375"/>
          </a:xfrm>
          <a:prstGeom prst="ellipse">
            <a:avLst/>
          </a:prstGeom>
          <a:solidFill>
            <a:srgbClr val="F77D55"/>
          </a:solidFill>
          <a:ln>
            <a:solidFill>
              <a:srgbClr val="F77D5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714755" y="8401206"/>
            <a:ext cx="1" cy="185060"/>
          </a:xfrm>
          <a:prstGeom prst="line">
            <a:avLst/>
          </a:prstGeom>
          <a:ln>
            <a:solidFill>
              <a:srgbClr val="F7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82707" y="8083022"/>
            <a:ext cx="864096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25" dirty="0" smtClean="0">
                <a:solidFill>
                  <a:srgbClr val="F77D55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审评时长</a:t>
            </a:r>
            <a:endParaRPr lang="zh-CN" altLang="en-US" sz="1325" dirty="0" smtClean="0">
              <a:solidFill>
                <a:srgbClr val="F77D55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pic>
        <p:nvPicPr>
          <p:cNvPr id="2" name="图片 1" descr="基本信息"/>
          <p:cNvPicPr>
            <a:picLocks noChangeAspect="1"/>
          </p:cNvPicPr>
          <p:nvPr/>
        </p:nvPicPr>
        <p:blipFill>
          <a:blip r:embed="rId2"/>
          <a:srcRect b="15523"/>
          <a:stretch>
            <a:fillRect/>
          </a:stretch>
        </p:blipFill>
        <p:spPr>
          <a:xfrm>
            <a:off x="644525" y="2068830"/>
            <a:ext cx="6267450" cy="2633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33"/>
          <p:cNvSpPr txBox="1"/>
          <p:nvPr/>
        </p:nvSpPr>
        <p:spPr>
          <a:xfrm>
            <a:off x="497611" y="4631590"/>
            <a:ext cx="64575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0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扩展信息</a:t>
            </a:r>
            <a:endParaRPr lang="en-US" altLang="zh-CN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  <a:p>
            <a:pPr indent="288290">
              <a:lnSpc>
                <a:spcPct val="20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通过药品注册与受理数据库可关联至包括但不限于中国上市、美国上市、药品中标、中国临床试验信息等多个相关的数据库。点击链接，可让您在了解注册信息时可同时快速了解其他相关信息。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pic>
        <p:nvPicPr>
          <p:cNvPr id="22" name="图片 21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85656" y="1759143"/>
            <a:ext cx="6388688" cy="2648237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446086" y="1653583"/>
            <a:ext cx="6667827" cy="2381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23" name="文本框 33"/>
          <p:cNvSpPr txBox="1"/>
          <p:nvPr/>
        </p:nvSpPr>
        <p:spPr>
          <a:xfrm>
            <a:off x="590918" y="900782"/>
            <a:ext cx="64575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0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研发历程</a:t>
            </a:r>
            <a:endParaRPr lang="en-US" altLang="zh-CN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  <a:p>
            <a:pPr indent="288290">
              <a:lnSpc>
                <a:spcPct val="20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快速获悉该品种研发历程、从临床试验、上市申请、补充申请，了解该品种的整个研发历史进程。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pic>
        <p:nvPicPr>
          <p:cNvPr id="35" name="图片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844" y="6060410"/>
            <a:ext cx="6350312" cy="7144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82340" y="10242550"/>
            <a:ext cx="8489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b="1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- 19 -</a:t>
            </a:r>
            <a:endParaRPr lang="en-US" altLang="zh-CN" sz="1200" b="1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446086" y="1653583"/>
            <a:ext cx="6667827" cy="2381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23" name="文本框 33"/>
          <p:cNvSpPr txBox="1"/>
          <p:nvPr/>
        </p:nvSpPr>
        <p:spPr>
          <a:xfrm>
            <a:off x="590918" y="900782"/>
            <a:ext cx="64575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0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申报动态订阅</a:t>
            </a:r>
            <a:endParaRPr lang="en-US" altLang="zh-CN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00000"/>
              </a:lnSpc>
            </a:pPr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可按受理号、药品名称、企业名称、活性成分订阅，多条相关信息合并接收，查看申报动态更方便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。</a:t>
            </a:r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搭建移动端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+PC</a:t>
            </a:r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端双渠道， 站内信消息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+</a:t>
            </a:r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邮件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+app</a:t>
            </a:r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消息推送多方式，为用户提供更多样化的场景化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体验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。</a:t>
            </a:r>
            <a:endParaRPr lang="zh-CN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2340" y="10242550"/>
            <a:ext cx="8051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b="1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- 20 -</a:t>
            </a:r>
            <a:endParaRPr lang="en-US" altLang="zh-CN" sz="1200" b="1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75481" y="2537594"/>
            <a:ext cx="6408712" cy="718044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481" y="6414747"/>
            <a:ext cx="6408712" cy="2747583"/>
          </a:xfrm>
          <a:prstGeom prst="rect">
            <a:avLst/>
          </a:prstGeom>
        </p:spPr>
      </p:pic>
      <p:pic>
        <p:nvPicPr>
          <p:cNvPr id="1027" name="Picture 3" descr="C:\Users\Administrator\Desktop\未标题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49" y="3473698"/>
            <a:ext cx="6429376" cy="272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446086" y="1653583"/>
            <a:ext cx="6667827" cy="2381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23" name="文本框 33"/>
          <p:cNvSpPr txBox="1"/>
          <p:nvPr/>
        </p:nvSpPr>
        <p:spPr>
          <a:xfrm>
            <a:off x="590918" y="900782"/>
            <a:ext cx="6457545" cy="37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0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申报动态订阅</a:t>
            </a:r>
            <a:endParaRPr lang="zh-CN" altLang="en-US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2340" y="10242550"/>
            <a:ext cx="6819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b="1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- 21 -</a:t>
            </a:r>
            <a:endParaRPr lang="en-US" altLang="zh-CN" sz="1200" b="1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75481" y="1529482"/>
            <a:ext cx="6408712" cy="2210067"/>
          </a:xfrm>
          <a:prstGeom prst="rect">
            <a:avLst/>
          </a:prstGeom>
        </p:spPr>
      </p:pic>
      <p:pic>
        <p:nvPicPr>
          <p:cNvPr id="2050" name="Picture 2" descr="C:\Users\Administrator\Desktop\未标题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" y="3977754"/>
            <a:ext cx="6429375" cy="498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33"/>
          <p:cNvSpPr txBox="1"/>
          <p:nvPr/>
        </p:nvSpPr>
        <p:spPr>
          <a:xfrm>
            <a:off x="591754" y="900782"/>
            <a:ext cx="645754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00000"/>
              </a:lnSpc>
            </a:pPr>
            <a:r>
              <a:rPr lang="zh-CN" altLang="en-US" sz="1100" b="1" dirty="0" smtClean="0">
                <a:solidFill>
                  <a:srgbClr val="4B79EC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全球药物数据库</a:t>
            </a:r>
            <a:endParaRPr lang="zh-CN" altLang="en-US" sz="1100" b="1" dirty="0" smtClean="0">
              <a:solidFill>
                <a:srgbClr val="4B79EC"/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0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全球药物库是一个综合性的数据库，立足全球视野，总揽业内全局，跟踪发展动态，为企业研发、调研等活动提供了“一站式”式服务。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50000"/>
              </a:lnSpc>
            </a:pP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25" name="文本框 33"/>
          <p:cNvSpPr txBox="1"/>
          <p:nvPr/>
        </p:nvSpPr>
        <p:spPr>
          <a:xfrm>
            <a:off x="570005" y="4916791"/>
            <a:ext cx="64575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0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药品全产业链信息包含：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基本信息、API信息、药效学/药动学、竞争格局（靶点）、适应症进展、中国注册申报、临床试验、上市批准、市场销售、药品说明书、中标信息、专利布局。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2340" y="10242550"/>
            <a:ext cx="8388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b="1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- 22 -</a:t>
            </a:r>
            <a:endParaRPr lang="en-US" altLang="zh-CN" sz="1200" b="1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-100"/>
          <a:stretch>
            <a:fillRect/>
          </a:stretch>
        </p:blipFill>
        <p:spPr>
          <a:xfrm>
            <a:off x="598805" y="2033905"/>
            <a:ext cx="6355715" cy="2459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0" y="6638290"/>
            <a:ext cx="6365875" cy="3021330"/>
          </a:xfrm>
          <a:prstGeom prst="rect">
            <a:avLst/>
          </a:prstGeom>
        </p:spPr>
      </p:pic>
      <p:sp>
        <p:nvSpPr>
          <p:cNvPr id="6" name="文本框 33"/>
          <p:cNvSpPr txBox="1"/>
          <p:nvPr/>
        </p:nvSpPr>
        <p:spPr>
          <a:xfrm>
            <a:off x="598576" y="5777142"/>
            <a:ext cx="64575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288290">
              <a:lnSpc>
                <a:spcPct val="20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基本信息</a:t>
            </a:r>
            <a:endParaRPr lang="zh-CN" altLang="en-US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0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基本信息关联靶点，查看适应症研发等更多信息，掌握研发概况。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446086" y="1653583"/>
            <a:ext cx="6667827" cy="2381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23" name="文本框 33"/>
          <p:cNvSpPr txBox="1"/>
          <p:nvPr/>
        </p:nvSpPr>
        <p:spPr>
          <a:xfrm>
            <a:off x="590918" y="900782"/>
            <a:ext cx="645754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00000"/>
              </a:lnSpc>
            </a:pPr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API</a:t>
            </a: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信息</a:t>
            </a:r>
            <a:endParaRPr lang="zh-CN" altLang="en-US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2340" y="10242550"/>
            <a:ext cx="6819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b="1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- 23 -</a:t>
            </a:r>
            <a:endParaRPr lang="en-US" altLang="zh-CN" sz="1200" b="1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313815"/>
            <a:ext cx="6508750" cy="1426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3330575"/>
            <a:ext cx="6508750" cy="3444240"/>
          </a:xfrm>
          <a:prstGeom prst="rect">
            <a:avLst/>
          </a:prstGeom>
        </p:spPr>
      </p:pic>
      <p:sp>
        <p:nvSpPr>
          <p:cNvPr id="4" name="文本框 33"/>
          <p:cNvSpPr txBox="1"/>
          <p:nvPr/>
        </p:nvSpPr>
        <p:spPr>
          <a:xfrm>
            <a:off x="590918" y="2819117"/>
            <a:ext cx="645754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288290">
              <a:lnSpc>
                <a:spcPct val="200000"/>
              </a:lnSpc>
            </a:pPr>
            <a:r>
              <a:rPr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药效学/药动学</a:t>
            </a:r>
            <a:r>
              <a:rPr 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：</a:t>
            </a:r>
            <a:r>
              <a:rPr 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药效学，作用机制及毒理、吸收、</a:t>
            </a:r>
            <a:r>
              <a:rPr 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代谢等信息一键获取。</a:t>
            </a:r>
            <a:endParaRPr lang="zh-CN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14206"/>
          <a:stretch>
            <a:fillRect/>
          </a:stretch>
        </p:blipFill>
        <p:spPr>
          <a:xfrm>
            <a:off x="591185" y="7289800"/>
            <a:ext cx="6482080" cy="2899410"/>
          </a:xfrm>
          <a:prstGeom prst="rect">
            <a:avLst/>
          </a:prstGeom>
        </p:spPr>
      </p:pic>
      <p:sp>
        <p:nvSpPr>
          <p:cNvPr id="6" name="文本框 33"/>
          <p:cNvSpPr txBox="1"/>
          <p:nvPr/>
        </p:nvSpPr>
        <p:spPr>
          <a:xfrm>
            <a:off x="590918" y="6845017"/>
            <a:ext cx="645754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288290">
              <a:lnSpc>
                <a:spcPct val="200000"/>
              </a:lnSpc>
            </a:pPr>
            <a:r>
              <a:rPr 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竞争格局（靶点）：</a:t>
            </a:r>
            <a:r>
              <a:rPr 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可查看同靶点药物进度及分布，关联市场销售情况与具体同靶点药物信息。</a:t>
            </a:r>
            <a:endParaRPr lang="zh-CN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446086" y="1653583"/>
            <a:ext cx="6667827" cy="2381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23" name="文本框 33"/>
          <p:cNvSpPr txBox="1"/>
          <p:nvPr/>
        </p:nvSpPr>
        <p:spPr>
          <a:xfrm>
            <a:off x="590918" y="900782"/>
            <a:ext cx="64575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0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适应症进展：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查看同一药品不同适应症的研发进展，关联查看全球/中国最高阶段研发单位，掌握目标适应症的进展情况。或查询药物在国家地区不同适应症研发阶段，掌握该药物在不同国家的适应</a:t>
            </a: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症研发进展。</a:t>
            </a:r>
            <a:endParaRPr lang="zh-CN" altLang="en-US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2340" y="10242550"/>
            <a:ext cx="6819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b="1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- 24 -</a:t>
            </a:r>
            <a:endParaRPr lang="en-US" altLang="zh-CN" sz="1200" b="1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797050"/>
            <a:ext cx="6508750" cy="3322320"/>
          </a:xfrm>
          <a:prstGeom prst="rect">
            <a:avLst/>
          </a:prstGeom>
          <a:ln w="12700" cmpd="sng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5201920"/>
            <a:ext cx="6502400" cy="3038475"/>
          </a:xfrm>
          <a:prstGeom prst="rect">
            <a:avLst/>
          </a:prstGeom>
          <a:ln w="12700" cmpd="sng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过度页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4605" y="-36195"/>
            <a:ext cx="7589520" cy="10735945"/>
          </a:xfrm>
          <a:prstGeom prst="rect">
            <a:avLst/>
          </a:prstGeom>
        </p:spPr>
      </p:pic>
      <p:sp>
        <p:nvSpPr>
          <p:cNvPr id="36" name="文本框 2"/>
          <p:cNvSpPr txBox="1"/>
          <p:nvPr/>
        </p:nvSpPr>
        <p:spPr>
          <a:xfrm>
            <a:off x="2137415" y="1900709"/>
            <a:ext cx="324072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pc="230" dirty="0">
                <a:solidFill>
                  <a:srgbClr val="1EC34B"/>
                </a:solidFill>
                <a:latin typeface="思源黑体 Regular" panose="020B0500000000000000" charset="-122"/>
                <a:ea typeface="思源黑体 Regular" panose="020B0500000000000000" charset="-122"/>
                <a:cs typeface="Arial" panose="020B0604020202020204" pitchFamily="34" charset="0"/>
                <a:sym typeface="Arial" panose="020B0604020202020204"/>
              </a:rPr>
              <a:t>PART 01</a:t>
            </a:r>
            <a:endParaRPr lang="en-US" altLang="zh-CN" sz="2800" spc="230" dirty="0">
              <a:solidFill>
                <a:srgbClr val="1EC34B"/>
              </a:solidFill>
              <a:latin typeface="思源黑体 Regular" panose="020B0500000000000000" charset="-122"/>
              <a:ea typeface="思源黑体 Regular" panose="020B0500000000000000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7" name="文本框 3"/>
          <p:cNvSpPr txBox="1"/>
          <p:nvPr/>
        </p:nvSpPr>
        <p:spPr>
          <a:xfrm>
            <a:off x="959030" y="2489324"/>
            <a:ext cx="5597491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230" dirty="0" smtClean="0">
                <a:solidFill>
                  <a:srgbClr val="555B71"/>
                </a:solidFill>
                <a:latin typeface="思源黑体 CN Bold" panose="020B0800000000000000" charset="-122"/>
                <a:ea typeface="思源黑体 CN Bold" panose="020B0800000000000000" charset="-122"/>
                <a:sym typeface="Arial" panose="020B0604020202020204"/>
              </a:rPr>
              <a:t>产品概述</a:t>
            </a:r>
            <a:endParaRPr lang="zh-CN" altLang="en-US" sz="4400" b="1" spc="230" dirty="0" smtClean="0">
              <a:solidFill>
                <a:srgbClr val="555B71"/>
              </a:solidFill>
              <a:latin typeface="思源黑体 CN Bold" panose="020B0800000000000000" charset="-122"/>
              <a:ea typeface="思源黑体 CN Bold" panose="020B0800000000000000" charset="-122"/>
              <a:sym typeface="Arial" panose="020B0604020202020204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2116267" y="3360091"/>
            <a:ext cx="32830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2686161" y="3557069"/>
            <a:ext cx="2143229" cy="329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Font typeface="Arial" panose="020B0604020202020204" pitchFamily="34" charset="0"/>
              <a:buNone/>
            </a:pPr>
            <a:r>
              <a:rPr lang="zh-CN" altLang="en-US" sz="1545" dirty="0" smtClean="0">
                <a:solidFill>
                  <a:srgbClr val="555B71"/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  <a:sym typeface="Arial" panose="020B0604020202020204"/>
              </a:rPr>
              <a:t>关于药智数据企业版</a:t>
            </a:r>
            <a:endParaRPr lang="zh-CN" altLang="en-US" sz="1545" dirty="0" smtClean="0">
              <a:solidFill>
                <a:srgbClr val="555B71"/>
              </a:solidFill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  <a:sym typeface="Arial" panose="020B06040202020202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85866" y="10182884"/>
            <a:ext cx="21901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智能决策  洞见未来</a:t>
            </a:r>
            <a:endParaRPr lang="zh-CN" altLang="en-US" sz="1200" dirty="0">
              <a:solidFill>
                <a:schemeClr val="bg1"/>
              </a:solidFill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446086" y="1653583"/>
            <a:ext cx="6667827" cy="2381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23" name="文本框 33"/>
          <p:cNvSpPr txBox="1"/>
          <p:nvPr/>
        </p:nvSpPr>
        <p:spPr>
          <a:xfrm>
            <a:off x="590918" y="900782"/>
            <a:ext cx="645754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0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中国注册申报：</a:t>
            </a:r>
            <a:endParaRPr lang="zh-CN" altLang="en-US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2340" y="10242550"/>
            <a:ext cx="6819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b="1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- 25 -</a:t>
            </a:r>
            <a:endParaRPr lang="en-US" altLang="zh-CN" sz="1200" b="1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615" y="1386840"/>
            <a:ext cx="6445885" cy="29229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85" y="4410710"/>
            <a:ext cx="6457315" cy="14839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6858000"/>
            <a:ext cx="6507480" cy="2400935"/>
          </a:xfrm>
          <a:prstGeom prst="rect">
            <a:avLst/>
          </a:prstGeom>
        </p:spPr>
      </p:pic>
      <p:sp>
        <p:nvSpPr>
          <p:cNvPr id="6" name="文本框 33"/>
          <p:cNvSpPr txBox="1"/>
          <p:nvPr/>
        </p:nvSpPr>
        <p:spPr>
          <a:xfrm>
            <a:off x="590918" y="6194777"/>
            <a:ext cx="645754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288290">
              <a:lnSpc>
                <a:spcPct val="20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临床试验：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涵盖全球临床试验，中国临床试验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446086" y="1653583"/>
            <a:ext cx="6667827" cy="2381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23" name="文本框 33"/>
          <p:cNvSpPr txBox="1"/>
          <p:nvPr/>
        </p:nvSpPr>
        <p:spPr>
          <a:xfrm>
            <a:off x="590918" y="900782"/>
            <a:ext cx="645754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0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上市批准：</a:t>
            </a:r>
            <a:endParaRPr lang="zh-CN" altLang="en-US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2340" y="10242550"/>
            <a:ext cx="6819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b="1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- 26 -</a:t>
            </a:r>
            <a:endParaRPr lang="en-US" altLang="zh-CN" sz="1200" b="1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1185" y="1386840"/>
            <a:ext cx="6457315" cy="1150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85" y="2534920"/>
            <a:ext cx="6457315" cy="11156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85" y="3617595"/>
            <a:ext cx="6457950" cy="1112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5" y="4730115"/>
            <a:ext cx="6437630" cy="10058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185" y="6353810"/>
            <a:ext cx="6457950" cy="3881120"/>
          </a:xfrm>
          <a:prstGeom prst="rect">
            <a:avLst/>
          </a:prstGeom>
          <a:effectLst/>
        </p:spPr>
      </p:pic>
      <p:sp>
        <p:nvSpPr>
          <p:cNvPr id="7" name="文本框 33"/>
          <p:cNvSpPr txBox="1"/>
          <p:nvPr/>
        </p:nvSpPr>
        <p:spPr>
          <a:xfrm>
            <a:off x="590918" y="5761072"/>
            <a:ext cx="645754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288290">
              <a:lnSpc>
                <a:spcPct val="20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市场销售：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全球销售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446086" y="1653583"/>
            <a:ext cx="6667827" cy="2381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23" name="文本框 33"/>
          <p:cNvSpPr txBox="1"/>
          <p:nvPr/>
        </p:nvSpPr>
        <p:spPr>
          <a:xfrm>
            <a:off x="590918" y="900782"/>
            <a:ext cx="645754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0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市场销售：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sym typeface="+mn-ea"/>
              </a:rPr>
              <a:t>医院销售</a:t>
            </a:r>
            <a:endParaRPr lang="zh-CN" altLang="en-US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2340" y="10242550"/>
            <a:ext cx="6819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b="1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- 27 -</a:t>
            </a:r>
            <a:endParaRPr lang="en-US" altLang="zh-CN" sz="1200" b="1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1185" y="1313180"/>
            <a:ext cx="6404610" cy="4091940"/>
          </a:xfrm>
          <a:prstGeom prst="rect">
            <a:avLst/>
          </a:prstGeom>
          <a:effectLst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85" y="5923915"/>
            <a:ext cx="6457950" cy="2131060"/>
          </a:xfrm>
          <a:prstGeom prst="rect">
            <a:avLst/>
          </a:prstGeom>
        </p:spPr>
      </p:pic>
      <p:sp>
        <p:nvSpPr>
          <p:cNvPr id="3" name="文本框 33"/>
          <p:cNvSpPr txBox="1"/>
          <p:nvPr/>
        </p:nvSpPr>
        <p:spPr>
          <a:xfrm>
            <a:off x="590918" y="5474052"/>
            <a:ext cx="645754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288290">
              <a:lnSpc>
                <a:spcPct val="20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药品说明</a:t>
            </a: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书：</a:t>
            </a:r>
            <a:endParaRPr lang="zh-CN" altLang="en-US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" y="8657590"/>
            <a:ext cx="6416040" cy="1418590"/>
          </a:xfrm>
          <a:prstGeom prst="rect">
            <a:avLst/>
          </a:prstGeom>
        </p:spPr>
      </p:pic>
      <p:sp>
        <p:nvSpPr>
          <p:cNvPr id="5" name="文本框 33"/>
          <p:cNvSpPr txBox="1"/>
          <p:nvPr/>
        </p:nvSpPr>
        <p:spPr>
          <a:xfrm>
            <a:off x="594728" y="8073107"/>
            <a:ext cx="645754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288290">
              <a:lnSpc>
                <a:spcPct val="20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中标</a:t>
            </a: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信息：</a:t>
            </a:r>
            <a:endParaRPr lang="zh-CN" altLang="en-US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446086" y="1653583"/>
            <a:ext cx="6667827" cy="2381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23" name="文本框 33"/>
          <p:cNvSpPr txBox="1"/>
          <p:nvPr/>
        </p:nvSpPr>
        <p:spPr>
          <a:xfrm>
            <a:off x="590918" y="900782"/>
            <a:ext cx="645754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0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专利布局：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中国专利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2340" y="10242550"/>
            <a:ext cx="6819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b="1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- 28 -</a:t>
            </a:r>
            <a:endParaRPr lang="en-US" altLang="zh-CN" sz="1200" b="1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1185" y="1385570"/>
            <a:ext cx="6457315" cy="24568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85" y="4050030"/>
            <a:ext cx="6522720" cy="1334135"/>
          </a:xfrm>
          <a:prstGeom prst="rect">
            <a:avLst/>
          </a:prstGeom>
        </p:spPr>
      </p:pic>
      <p:sp>
        <p:nvSpPr>
          <p:cNvPr id="4" name="文本框 33"/>
          <p:cNvSpPr txBox="1"/>
          <p:nvPr/>
        </p:nvSpPr>
        <p:spPr>
          <a:xfrm>
            <a:off x="590918" y="5402297"/>
            <a:ext cx="645754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288290">
              <a:lnSpc>
                <a:spcPct val="20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专利布局：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世界专利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85" y="5849620"/>
            <a:ext cx="6463665" cy="25260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" y="8442325"/>
            <a:ext cx="6529705" cy="1509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446086" y="1653583"/>
            <a:ext cx="6667827" cy="2381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23" name="文本框 33"/>
          <p:cNvSpPr txBox="1"/>
          <p:nvPr/>
        </p:nvSpPr>
        <p:spPr>
          <a:xfrm>
            <a:off x="590918" y="900782"/>
            <a:ext cx="645754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0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一键生成药物报告：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sym typeface="+mn-ea"/>
              </a:rPr>
              <a:t>一键生成PDF报告功能，涵盖药品全产业链信息。</a:t>
            </a:r>
            <a:endParaRPr lang="zh-CN" altLang="en-US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2340" y="10242550"/>
            <a:ext cx="6819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b="1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- 29 -</a:t>
            </a:r>
            <a:endParaRPr lang="en-US" altLang="zh-CN" sz="1200" b="1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1546225"/>
            <a:ext cx="3374390" cy="4777105"/>
          </a:xfrm>
          <a:prstGeom prst="rect">
            <a:avLst/>
          </a:prstGeom>
          <a:ln w="12700" cmpd="sng">
            <a:solidFill>
              <a:schemeClr val="bg1">
                <a:lumMod val="95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660" y="2536825"/>
            <a:ext cx="3418840" cy="4777740"/>
          </a:xfrm>
          <a:prstGeom prst="rect">
            <a:avLst/>
          </a:prstGeom>
          <a:ln w="12700" cmpd="sng">
            <a:solidFill>
              <a:schemeClr val="bg1">
                <a:lumMod val="95000"/>
              </a:schemeClr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过度页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6830" y="-22225"/>
            <a:ext cx="7619365" cy="10778490"/>
          </a:xfrm>
          <a:prstGeom prst="rect">
            <a:avLst/>
          </a:prstGeom>
        </p:spPr>
      </p:pic>
      <p:sp>
        <p:nvSpPr>
          <p:cNvPr id="10" name="文本框 2"/>
          <p:cNvSpPr txBox="1"/>
          <p:nvPr/>
        </p:nvSpPr>
        <p:spPr>
          <a:xfrm>
            <a:off x="2159477" y="3500274"/>
            <a:ext cx="3240721" cy="769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10" spc="230" dirty="0">
                <a:solidFill>
                  <a:schemeClr val="bg1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Arial" panose="020B0604020202020204" pitchFamily="34" charset="0"/>
                <a:sym typeface="Arial" panose="020B0604020202020204"/>
              </a:rPr>
              <a:t>PART </a:t>
            </a:r>
            <a:r>
              <a:rPr lang="en-US" altLang="zh-CN" sz="4410" spc="230" dirty="0" smtClean="0">
                <a:solidFill>
                  <a:schemeClr val="bg1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Arial" panose="020B0604020202020204" pitchFamily="34" charset="0"/>
                <a:sym typeface="Arial" panose="020B0604020202020204"/>
              </a:rPr>
              <a:t>02</a:t>
            </a:r>
            <a:endParaRPr lang="zh-CN" altLang="en-US" sz="4410" spc="230" dirty="0">
              <a:solidFill>
                <a:schemeClr val="bg1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59477" y="1878484"/>
            <a:ext cx="324072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pc="230" dirty="0">
                <a:solidFill>
                  <a:srgbClr val="1EC34B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Arial" panose="020B0604020202020204" pitchFamily="34" charset="0"/>
                <a:sym typeface="Arial" panose="020B0604020202020204"/>
              </a:rPr>
              <a:t>PART 04</a:t>
            </a:r>
            <a:endParaRPr lang="en-US" altLang="zh-CN" sz="2800" spc="230" dirty="0">
              <a:solidFill>
                <a:srgbClr val="1EC34B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81092" y="2417316"/>
            <a:ext cx="5597491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230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  <a:sym typeface="Arial" panose="020B0604020202020204"/>
              </a:rPr>
              <a:t>关于我们</a:t>
            </a:r>
            <a:endParaRPr lang="zh-CN" altLang="en-US" sz="4400" b="1" spc="230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sym typeface="Arial" panose="020B0604020202020204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138329" y="3360091"/>
            <a:ext cx="32830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2712720" y="3655060"/>
            <a:ext cx="213423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  <a:sym typeface="Arial" panose="020B0604020202020204"/>
              </a:rPr>
              <a:t>团队介绍</a:t>
            </a:r>
            <a:endParaRPr lang="en-US" altLang="zh-CN" sz="1600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sym typeface="Arial" panose="020B0604020202020204"/>
            </a:endParaRPr>
          </a:p>
          <a:p>
            <a:pPr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  <a:sym typeface="Arial" panose="020B0604020202020204"/>
              </a:rPr>
              <a:t>联系我们</a:t>
            </a:r>
            <a:endParaRPr lang="zh-CN" altLang="en-US" sz="1600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sym typeface="Arial" panose="020B06040202020202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84780" y="10273665"/>
            <a:ext cx="21901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>
                <a:solidFill>
                  <a:schemeClr val="bg1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智能决策  洞见未来</a:t>
            </a:r>
            <a:endParaRPr lang="zh-CN" altLang="en-US" sz="1200">
              <a:solidFill>
                <a:schemeClr val="bg1"/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287020" y="1853565"/>
            <a:ext cx="6819900" cy="4762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46086" y="1653583"/>
            <a:ext cx="6667827" cy="2381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985"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23" name="文本框 33"/>
          <p:cNvSpPr txBox="1"/>
          <p:nvPr/>
        </p:nvSpPr>
        <p:spPr>
          <a:xfrm>
            <a:off x="604844" y="1740061"/>
            <a:ext cx="6457545" cy="232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2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药智网自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2009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年起开始探索医药大数据发展模式，是国内率先对医药数据开展深度加工、标准化重构、可视化呈现、大数据挖掘分析与应用的医药大数据服务平台。经过十多年的探索和深耕，药智网将医药专业知识和计算机技术融合，形成了独具特色的医药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IT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技术。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2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药智数据企业版汇聚了一支在互联网、医药信息领域有着丰富经验的专业团队，配备了专业的数据分析处理专家、产品研发工程师、大数据研究员。企业版采用最新的技术、框架，通过数学建模、大数据挖掘分析、机器学习助力企业迈向智能化决策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5465" y="1015368"/>
            <a:ext cx="3572050" cy="396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85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一、关于我们</a:t>
            </a:r>
            <a:endParaRPr lang="zh-CN" altLang="en-US" sz="1985" b="1" dirty="0" smtClean="0">
              <a:solidFill>
                <a:schemeClr val="tx1">
                  <a:lumMod val="85000"/>
                  <a:lumOff val="1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35" name="文本框 33"/>
          <p:cNvSpPr txBox="1"/>
          <p:nvPr/>
        </p:nvSpPr>
        <p:spPr>
          <a:xfrm>
            <a:off x="604438" y="1357849"/>
            <a:ext cx="6325584" cy="602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325" b="1" dirty="0" smtClean="0">
                <a:solidFill>
                  <a:srgbClr val="4B79EC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6.1   </a:t>
            </a:r>
            <a:r>
              <a:rPr lang="zh-CN" altLang="en-US" sz="1325" b="1" dirty="0" smtClean="0">
                <a:solidFill>
                  <a:srgbClr val="4B79EC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团队介绍</a:t>
            </a:r>
            <a:endParaRPr lang="zh-CN" altLang="en-US" sz="1325" b="1" dirty="0" smtClean="0">
              <a:solidFill>
                <a:srgbClr val="4B79EC"/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41" name="文本框 33"/>
          <p:cNvSpPr txBox="1"/>
          <p:nvPr/>
        </p:nvSpPr>
        <p:spPr>
          <a:xfrm>
            <a:off x="604438" y="4089365"/>
            <a:ext cx="6325584" cy="602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325" b="1" dirty="0" smtClean="0">
                <a:solidFill>
                  <a:srgbClr val="4B79EC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6.2   </a:t>
            </a:r>
            <a:r>
              <a:rPr lang="zh-CN" altLang="en-US" sz="1325" b="1" dirty="0" smtClean="0">
                <a:solidFill>
                  <a:srgbClr val="4B79EC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联系我们</a:t>
            </a:r>
            <a:endParaRPr lang="zh-CN" altLang="en-US" sz="1325" b="1" dirty="0" smtClean="0">
              <a:solidFill>
                <a:srgbClr val="4B79EC"/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04844" y="4962836"/>
            <a:ext cx="6350312" cy="2246998"/>
          </a:xfrm>
          <a:prstGeom prst="rect">
            <a:avLst/>
          </a:prstGeom>
        </p:spPr>
      </p:pic>
      <p:sp>
        <p:nvSpPr>
          <p:cNvPr id="44" name="文本框 33"/>
          <p:cNvSpPr txBox="1"/>
          <p:nvPr/>
        </p:nvSpPr>
        <p:spPr>
          <a:xfrm>
            <a:off x="861747" y="7495078"/>
            <a:ext cx="6457545" cy="1022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药智网运营商：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重庆康洲大数据有限公司</a:t>
            </a:r>
            <a:endParaRPr lang="en-US" altLang="zh-CN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公司地址：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重庆市南岸区茶园新区玉马路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8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号科创园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2F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                        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                   </a:t>
            </a:r>
            <a:endParaRPr lang="en-US" altLang="zh-CN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联系电话：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023-62988285                             </a:t>
            </a:r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QQ</a:t>
            </a: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：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2102176267                           </a:t>
            </a: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服务热线：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400-678-0778</a:t>
            </a:r>
            <a:endParaRPr lang="en-US" altLang="zh-CN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pic>
        <p:nvPicPr>
          <p:cNvPr id="2050" name="Picture 2" descr="C:\Users\Administrator\Desktop\公司名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44" y="7599122"/>
            <a:ext cx="158740" cy="158740"/>
          </a:xfrm>
          <a:prstGeom prst="rect">
            <a:avLst/>
          </a:prstGeom>
          <a:noFill/>
        </p:spPr>
      </p:pic>
      <p:pic>
        <p:nvPicPr>
          <p:cNvPr id="2051" name="Picture 3" descr="C:\Users\Administrator\Desktop\地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44" y="7932376"/>
            <a:ext cx="158740" cy="158740"/>
          </a:xfrm>
          <a:prstGeom prst="rect">
            <a:avLst/>
          </a:prstGeom>
          <a:noFill/>
        </p:spPr>
      </p:pic>
      <p:pic>
        <p:nvPicPr>
          <p:cNvPr id="2053" name="Picture 5" descr="C:\Users\Administrator\Desktop\电 话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44" y="8245928"/>
            <a:ext cx="158740" cy="158740"/>
          </a:xfrm>
          <a:prstGeom prst="rect">
            <a:avLst/>
          </a:prstGeom>
          <a:noFill/>
        </p:spPr>
      </p:pic>
      <p:pic>
        <p:nvPicPr>
          <p:cNvPr id="2054" name="Picture 6" descr="C:\Users\Administrator\Desktop\qq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5348" y="8269078"/>
            <a:ext cx="158740" cy="158740"/>
          </a:xfrm>
          <a:prstGeom prst="rect">
            <a:avLst/>
          </a:prstGeom>
          <a:noFill/>
        </p:spPr>
      </p:pic>
      <p:pic>
        <p:nvPicPr>
          <p:cNvPr id="2056" name="Picture 8" descr="C:\Users\Administrator\Desktop\服务热线.ep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36414" y="8282123"/>
            <a:ext cx="189694" cy="15874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482340" y="10242550"/>
            <a:ext cx="7251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b="1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- 22 -</a:t>
            </a:r>
            <a:endParaRPr lang="en-US" altLang="zh-CN" sz="1200" b="1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33"/>
          <p:cNvSpPr txBox="1"/>
          <p:nvPr/>
        </p:nvSpPr>
        <p:spPr>
          <a:xfrm>
            <a:off x="604677" y="1033288"/>
            <a:ext cx="6457545" cy="2628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zh-CN" altLang="en-US" sz="1215" dirty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1215" b="1" dirty="0" smtClean="0">
                <a:solidFill>
                  <a:srgbClr val="4B79EC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1.1  </a:t>
            </a:r>
            <a:r>
              <a:rPr lang="zh-CN" altLang="en-US" sz="1215" b="1" dirty="0" smtClean="0">
                <a:solidFill>
                  <a:srgbClr val="4B79EC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关于药智数据企业版</a:t>
            </a:r>
            <a:endParaRPr lang="zh-CN" altLang="en-US" sz="1215" dirty="0">
              <a:solidFill>
                <a:srgbClr val="4B79EC"/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0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药智数据企业版是专为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VIP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企业用户量身打造的医药数据智能系统，高度整合，深度分析，智能情报，体验升级、因为专业，所以信赖。</a:t>
            </a:r>
            <a:endParaRPr lang="en-US" altLang="zh-CN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0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药智数据企业版针对特定的医药从业群体打造，主推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VIP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尊享服务。全新升级、数据整合、更聚焦产品布局，帮助用户锁定重点、节省检索时间；人性化的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UI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和交互设计，让用户拥有更舒适的查询体验；简洁、智能的数据分析功能，助力用户洞察数据背后的商业秘密。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5465" y="1015368"/>
            <a:ext cx="3572050" cy="396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85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一、产品概述</a:t>
            </a:r>
            <a:endParaRPr lang="zh-CN" altLang="en-US" sz="1985" b="1" dirty="0" smtClean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0962" y="7411397"/>
            <a:ext cx="5358076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（企业版首页）</a:t>
            </a:r>
            <a:endParaRPr lang="zh-CN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82340" y="10242550"/>
            <a:ext cx="9531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b="1" dirty="0" smtClean="0">
                <a:solidFill>
                  <a:srgbClr val="555B71"/>
                </a:solidFill>
                <a:latin typeface="思源黑体 Regular" panose="020B0500000000000000" charset="-122"/>
                <a:ea typeface="思源黑体 Regular" panose="020B0500000000000000" charset="-122"/>
              </a:rPr>
              <a:t>- 01 -</a:t>
            </a:r>
            <a:endParaRPr lang="en-US" altLang="zh-CN" sz="1200" b="1" dirty="0" smtClean="0">
              <a:solidFill>
                <a:srgbClr val="555B71"/>
              </a:solidFill>
              <a:latin typeface="思源黑体 Regular" panose="020B0500000000000000" charset="-122"/>
              <a:ea typeface="思源黑体 Regular" panose="020B05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" name="图片 3" descr="home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4520" y="3990975"/>
            <a:ext cx="6416675" cy="3191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过度页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6830" y="-22225"/>
            <a:ext cx="7632700" cy="10796905"/>
          </a:xfrm>
          <a:prstGeom prst="rect">
            <a:avLst/>
          </a:prstGeom>
        </p:spPr>
      </p:pic>
      <p:sp>
        <p:nvSpPr>
          <p:cNvPr id="36" name="文本框 2"/>
          <p:cNvSpPr txBox="1"/>
          <p:nvPr/>
        </p:nvSpPr>
        <p:spPr>
          <a:xfrm>
            <a:off x="2181817" y="3373274"/>
            <a:ext cx="3240721" cy="769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10" spc="230" dirty="0">
                <a:solidFill>
                  <a:schemeClr val="bg1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Arial" panose="020B0604020202020204" pitchFamily="34" charset="0"/>
                <a:sym typeface="Arial" panose="020B0604020202020204"/>
              </a:rPr>
              <a:t>PART </a:t>
            </a:r>
            <a:r>
              <a:rPr lang="en-US" altLang="zh-CN" sz="4410" spc="230" dirty="0" smtClean="0">
                <a:solidFill>
                  <a:schemeClr val="bg1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Arial" panose="020B0604020202020204" pitchFamily="34" charset="0"/>
                <a:sym typeface="Arial" panose="020B0604020202020204"/>
              </a:rPr>
              <a:t>02</a:t>
            </a:r>
            <a:endParaRPr lang="zh-CN" altLang="en-US" sz="4410" spc="230" dirty="0">
              <a:solidFill>
                <a:schemeClr val="bg1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125125" y="3491616"/>
            <a:ext cx="1309751" cy="1741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数据丰富</a:t>
            </a:r>
            <a:endParaRPr lang="en-US" altLang="zh-CN" sz="1400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  <a:p>
            <a:pPr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  <a:sym typeface="Arial" panose="020B0604020202020204"/>
              </a:rPr>
              <a:t>数据深度</a:t>
            </a:r>
            <a:endParaRPr lang="en-US" altLang="zh-CN" sz="1400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sym typeface="Arial" panose="020B0604020202020204"/>
            </a:endParaRPr>
          </a:p>
          <a:p>
            <a:pPr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  <a:sym typeface="Arial" panose="020B0604020202020204"/>
              </a:rPr>
              <a:t>便捷智能</a:t>
            </a:r>
            <a:endParaRPr lang="en-US" altLang="zh-CN" sz="1400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sym typeface="Arial" panose="020B0604020202020204"/>
            </a:endParaRPr>
          </a:p>
          <a:p>
            <a:pPr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  <a:sym typeface="Arial" panose="020B0604020202020204"/>
              </a:rPr>
              <a:t>人性化体验</a:t>
            </a:r>
            <a:endParaRPr lang="en-US" altLang="zh-CN" sz="1545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sym typeface="Arial" panose="020B0604020202020204"/>
            </a:endParaRPr>
          </a:p>
          <a:p>
            <a:pPr indent="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545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sym typeface="Arial" panose="020B06040202020202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81817" y="1886739"/>
            <a:ext cx="324072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pc="230" dirty="0">
                <a:solidFill>
                  <a:srgbClr val="1EC34B"/>
                </a:solidFill>
                <a:latin typeface="思源黑体 Regular" panose="020B0500000000000000" charset="-122"/>
                <a:ea typeface="思源黑体 Regular" panose="020B0500000000000000" charset="-122"/>
                <a:cs typeface="Arial" panose="020B0604020202020204" pitchFamily="34" charset="0"/>
                <a:sym typeface="Arial" panose="020B0604020202020204"/>
              </a:rPr>
              <a:t>PART 02</a:t>
            </a:r>
            <a:endParaRPr lang="en-US" altLang="zh-CN" sz="2800" spc="230" dirty="0">
              <a:solidFill>
                <a:srgbClr val="1EC34B"/>
              </a:solidFill>
              <a:latin typeface="思源黑体 Regular" panose="020B0500000000000000" charset="-122"/>
              <a:ea typeface="思源黑体 Regular" panose="020B0500000000000000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1207" y="2489324"/>
            <a:ext cx="5597491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230" dirty="0" smtClean="0">
                <a:solidFill>
                  <a:srgbClr val="555B71"/>
                </a:solidFill>
                <a:latin typeface="思源黑体 CN Bold" panose="020B0800000000000000" charset="-122"/>
                <a:ea typeface="思源黑体 CN Bold" panose="020B0800000000000000" charset="-122"/>
                <a:sym typeface="Arial" panose="020B0604020202020204"/>
              </a:rPr>
              <a:t>产品特色</a:t>
            </a:r>
            <a:endParaRPr lang="zh-CN" altLang="en-US" sz="4400" b="1" spc="230" dirty="0" smtClean="0">
              <a:solidFill>
                <a:srgbClr val="555B71"/>
              </a:solidFill>
              <a:latin typeface="思源黑体 CN Bold" panose="020B0800000000000000" charset="-122"/>
              <a:ea typeface="思源黑体 CN Bold" panose="020B0800000000000000" charset="-122"/>
              <a:sym typeface="Arial" panose="020B0604020202020204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116267" y="3360091"/>
            <a:ext cx="32830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684780" y="10273665"/>
            <a:ext cx="21901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>
                <a:solidFill>
                  <a:schemeClr val="bg1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智能决策  洞见未来</a:t>
            </a:r>
            <a:endParaRPr lang="zh-CN" altLang="en-US" sz="1200">
              <a:solidFill>
                <a:schemeClr val="bg1"/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33"/>
          <p:cNvSpPr txBox="1"/>
          <p:nvPr/>
        </p:nvSpPr>
        <p:spPr>
          <a:xfrm>
            <a:off x="604844" y="1072630"/>
            <a:ext cx="6457545" cy="195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1325" b="1" dirty="0" smtClean="0">
                <a:solidFill>
                  <a:srgbClr val="4B79EC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2.1   </a:t>
            </a:r>
            <a:r>
              <a:rPr lang="zh-CN" altLang="en-US" sz="1325" b="1" dirty="0" smtClean="0">
                <a:solidFill>
                  <a:srgbClr val="4B79EC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数据丰富</a:t>
            </a:r>
            <a:endParaRPr lang="zh-CN" altLang="en-US" sz="1325" b="1" dirty="0">
              <a:solidFill>
                <a:srgbClr val="4B79EC"/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0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药智数据企业版涵盖</a:t>
            </a: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药品注册、药物报告、企业报告、临床试验、专利信息、药品上市、药品中标、器械上市、药品销售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等核心数据，共计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60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余个数据库（持续新增中），为医药企业提供专业精准的医药情报信息，打通从</a:t>
            </a: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研发、生产、使用、销售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等各个环节的信息通道，助力企业决策。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465" y="1017209"/>
            <a:ext cx="2143230" cy="396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85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二、产品特色</a:t>
            </a:r>
            <a:endParaRPr lang="zh-CN" altLang="en-US" sz="1985" b="1" dirty="0" smtClean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8" name="文本框 33"/>
          <p:cNvSpPr txBox="1"/>
          <p:nvPr/>
        </p:nvSpPr>
        <p:spPr>
          <a:xfrm>
            <a:off x="604844" y="2964633"/>
            <a:ext cx="6457545" cy="1026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325" b="1" dirty="0" smtClean="0">
                <a:solidFill>
                  <a:srgbClr val="4B79EC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2.2   </a:t>
            </a:r>
            <a:r>
              <a:rPr lang="zh-CN" altLang="en-US" sz="1325" b="1" dirty="0" smtClean="0">
                <a:solidFill>
                  <a:srgbClr val="4B79EC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数据深度</a:t>
            </a:r>
            <a:endParaRPr lang="zh-CN" altLang="en-US" sz="1325" b="1" dirty="0">
              <a:solidFill>
                <a:srgbClr val="4B79EC"/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50000"/>
              </a:lnSpc>
            </a:pPr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2.2.1</a:t>
            </a: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对数据进行深度加工、多个数据库合并检索，多库整合，多库切换查询更方便。</a:t>
            </a:r>
            <a:endParaRPr lang="zh-CN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0962" y="7677640"/>
            <a:ext cx="5358076" cy="85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（</a:t>
            </a:r>
            <a:r>
              <a:rPr lang="zh-CN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如上图所示，以上市药品数据库为例，中国上市将国产和进口数据库合二为一，同时可切换查询美国、欧盟、日本上市药品信息。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）</a:t>
            </a:r>
            <a:endParaRPr lang="zh-CN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2340" y="10242550"/>
            <a:ext cx="9182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b="1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- 02 -</a:t>
            </a:r>
            <a:endParaRPr lang="en-US" altLang="zh-CN" sz="1200" b="1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155" y="4293870"/>
            <a:ext cx="6350000" cy="3158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33"/>
          <p:cNvSpPr txBox="1"/>
          <p:nvPr/>
        </p:nvSpPr>
        <p:spPr>
          <a:xfrm>
            <a:off x="604844" y="1131716"/>
            <a:ext cx="645754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50000"/>
              </a:lnSpc>
            </a:pPr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2.2.2</a:t>
            </a: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综合类版块数据，如药物报告</a:t>
            </a:r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/</a:t>
            </a: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企业报告，窥探药物和企业全貌、洞见竞争态势、把握市场走向。</a:t>
            </a:r>
            <a:endParaRPr lang="zh-CN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0962" y="8240232"/>
            <a:ext cx="5358076" cy="85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（按药物和企业维度综合分析，包含申报、临床试验、上市批准、销售、中标、标准等多种数据，为您进行药物研发和市场调研提供优质完整的情报信息。）</a:t>
            </a:r>
            <a:endParaRPr lang="zh-CN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2340" y="10242550"/>
            <a:ext cx="9048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b="1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- 03 -</a:t>
            </a:r>
            <a:endParaRPr lang="en-US" altLang="zh-CN" sz="1200" b="1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图片 1" descr="3"/>
          <p:cNvPicPr>
            <a:picLocks noChangeAspect="1"/>
          </p:cNvPicPr>
          <p:nvPr/>
        </p:nvPicPr>
        <p:blipFill>
          <a:blip r:embed="rId1"/>
          <a:srcRect t="5151" r="182"/>
          <a:stretch>
            <a:fillRect/>
          </a:stretch>
        </p:blipFill>
        <p:spPr>
          <a:xfrm>
            <a:off x="698500" y="2142490"/>
            <a:ext cx="6259195" cy="2958465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2"/>
          <a:srcRect t="7279"/>
          <a:stretch>
            <a:fillRect/>
          </a:stretch>
        </p:blipFill>
        <p:spPr>
          <a:xfrm>
            <a:off x="699135" y="5327650"/>
            <a:ext cx="625856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33"/>
          <p:cNvSpPr txBox="1"/>
          <p:nvPr/>
        </p:nvSpPr>
        <p:spPr>
          <a:xfrm>
            <a:off x="446086" y="887700"/>
            <a:ext cx="6457545" cy="170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325" b="1" dirty="0" smtClean="0">
                <a:solidFill>
                  <a:srgbClr val="4B79EC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2.3   </a:t>
            </a:r>
            <a:r>
              <a:rPr lang="zh-CN" altLang="en-US" sz="1325" b="1" dirty="0" smtClean="0">
                <a:solidFill>
                  <a:srgbClr val="4B79EC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便捷智能</a:t>
            </a:r>
            <a:endParaRPr lang="zh-CN" altLang="en-US" sz="1325" b="1" dirty="0">
              <a:solidFill>
                <a:srgbClr val="4B79EC"/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50000"/>
              </a:lnSpc>
            </a:pPr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2.3.1</a:t>
            </a: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智能、强大的数据分析功能，助力用户洞察数据背后的商业秘密。</a:t>
            </a:r>
            <a:endParaRPr lang="en-US" altLang="zh-CN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0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全新的可视化区域、概览统计、分维度模块，多种视图切换。图片保存、图表类型切换、全屏查看、定量分析，药物信息精准捕捉。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23" name="文本框 33"/>
          <p:cNvSpPr txBox="1"/>
          <p:nvPr/>
        </p:nvSpPr>
        <p:spPr>
          <a:xfrm>
            <a:off x="505620" y="5921970"/>
            <a:ext cx="6548759" cy="405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290">
              <a:lnSpc>
                <a:spcPct val="250000"/>
              </a:lnSpc>
            </a:pPr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2.3.2</a:t>
            </a: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多种搜索方式，多维度检索，搜索词提示、扩展查询，让检索更快、更准、更全面、更智能。</a:t>
            </a:r>
            <a:endParaRPr lang="en-US" altLang="zh-CN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3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基础搜索：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最常用的几个搜索条件，满足用户常用需求。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3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高级搜索：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实现基础搜索与高级搜索输入传值，减少用户输入操作，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and/or/not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逻辑运算，更多、更灵活的条件组合查询。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3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条件筛选：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针对结果列表二次筛选，快速定位所需数据。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3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扩展查询：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药品名称／企业名称扩展查询，多别名搜索更全面。</a:t>
            </a:r>
            <a:endParaRPr lang="en-US" altLang="zh-CN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3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下拉筛选</a:t>
            </a:r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/</a:t>
            </a: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搜索下拉提示：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下拉多选、下拉多级联动筛选，搜索提示，减少用户输入操作。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30000"/>
              </a:lnSpc>
            </a:pP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已选条件／保存条件：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查询条件清晰明确，常用条件一键保存，下次进入数据库点击保存的条件即可进行搜索。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50000"/>
              </a:lnSpc>
            </a:pP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2340" y="10242550"/>
            <a:ext cx="10369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b="1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- 04 -</a:t>
            </a:r>
            <a:endParaRPr lang="en-US" altLang="zh-CN" sz="1200" b="1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155" y="2690495"/>
            <a:ext cx="6352540" cy="3159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33"/>
          <p:cNvSpPr txBox="1"/>
          <p:nvPr/>
        </p:nvSpPr>
        <p:spPr>
          <a:xfrm>
            <a:off x="446086" y="1218297"/>
            <a:ext cx="6457545" cy="1872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325" b="1" dirty="0" smtClean="0">
                <a:solidFill>
                  <a:srgbClr val="4B79EC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2.4   </a:t>
            </a:r>
            <a:r>
              <a:rPr lang="zh-CN" altLang="en-US" sz="1325" b="1" dirty="0" smtClean="0">
                <a:solidFill>
                  <a:srgbClr val="4B79EC"/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人性化体验</a:t>
            </a:r>
            <a:endParaRPr lang="zh-CN" altLang="en-US" sz="1325" b="1" dirty="0">
              <a:solidFill>
                <a:srgbClr val="4B79EC"/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50000"/>
              </a:lnSpc>
            </a:pPr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2.4.1</a:t>
            </a: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全新的视觉设计、交互设计，追求极致体验，更好、更快、更稳定。</a:t>
            </a:r>
            <a:endParaRPr lang="zh-CN" altLang="en-US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5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更聚焦产品布局，帮助用户锁定重点、节省检索时间；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  <a:p>
            <a:pPr indent="288290">
              <a:lnSpc>
                <a:spcPct val="25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人性化的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UI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CN Regular" panose="020B0800000000000000" charset="-122"/>
                <a:ea typeface="Source Han Sans CN Regular" panose="020B0800000000000000" charset="-122"/>
                <a:cs typeface="Source Han Sans CN Regular" panose="020B0800000000000000" charset="-122"/>
              </a:rPr>
              <a:t>和交互设计，让用户拥有更舒适的查询体验。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Han Sans CN Regular" panose="020B0800000000000000" charset="-122"/>
              <a:ea typeface="Source Han Sans CN Regular" panose="020B0800000000000000" charset="-122"/>
              <a:cs typeface="Source Han Sans CN Regular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2340" y="10242550"/>
            <a:ext cx="8121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b="1" dirty="0" smtClean="0">
                <a:solidFill>
                  <a:srgbClr val="555B71"/>
                </a:solidFill>
                <a:latin typeface="Source Han Sans CN Regular" panose="020B0800000000000000" charset="-122"/>
                <a:ea typeface="Source Han Sans CN Regular" panose="020B0800000000000000" charset="-122"/>
              </a:rPr>
              <a:t>- 05 -</a:t>
            </a:r>
            <a:endParaRPr lang="en-US" altLang="zh-CN" sz="1200" b="1" dirty="0" smtClean="0">
              <a:solidFill>
                <a:srgbClr val="555B71"/>
              </a:solidFill>
              <a:latin typeface="Source Han Sans CN Regular" panose="020B0800000000000000" charset="-122"/>
              <a:ea typeface="Source Han Sans CN Regular" panose="020B08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PLACING_PICTURE_USER_VIEWPORT" val="{&quot;height&quot;:10995,&quot;width&quot;:2838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lang="zh-CN" altLang="en-US"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4952</Words>
  <Application>WPS 演示</Application>
  <PresentationFormat>自定义</PresentationFormat>
  <Paragraphs>398</Paragraphs>
  <Slides>36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51" baseType="lpstr">
      <vt:lpstr>Arial</vt:lpstr>
      <vt:lpstr>宋体</vt:lpstr>
      <vt:lpstr>Wingdings</vt:lpstr>
      <vt:lpstr>思源黑体 CN</vt:lpstr>
      <vt:lpstr>黑体</vt:lpstr>
      <vt:lpstr>Source Han Sans CN Regular</vt:lpstr>
      <vt:lpstr>Arial</vt:lpstr>
      <vt:lpstr>思源黑体 Light</vt:lpstr>
      <vt:lpstr>思源黑体 CN Bold</vt:lpstr>
      <vt:lpstr>思源黑体 Regular</vt:lpstr>
      <vt:lpstr>微软雅黑</vt:lpstr>
      <vt:lpstr>Arial Unicode MS</vt:lpstr>
      <vt:lpstr>Calibri</vt:lpstr>
      <vt:lpstr>Office 主题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123</dc:creator>
  <cp:lastModifiedBy>Administrator</cp:lastModifiedBy>
  <cp:revision>962</cp:revision>
  <dcterms:created xsi:type="dcterms:W3CDTF">2022-04-15T02:20:00Z</dcterms:created>
  <dcterms:modified xsi:type="dcterms:W3CDTF">2022-04-18T09:43:41Z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516BDC1EEAB147CF9BAC759EC0585F2A</vt:lpwstr>
  </property>
  <property fmtid="{D5CDD505-2E9C-101B-9397-08002B2CF9AE}" pid="4" name="commondata">
    <vt:lpwstr>eyJoZGlkIjoiZWFiZDlkNjIzYjg4ZmNlZWM1MGQzMmI1YTNhMzU2MmIifQ==</vt:lpwstr>
  </property>
</Properties>
</file>